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avi" ContentType="video/avi"/>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82" r:id="rId3"/>
    <p:sldId id="285"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9" r:id="rId22"/>
    <p:sldId id="303" r:id="rId23"/>
    <p:sldId id="304" r:id="rId24"/>
    <p:sldId id="305" r:id="rId25"/>
    <p:sldId id="306" r:id="rId26"/>
    <p:sldId id="307" r:id="rId27"/>
    <p:sldId id="308" r:id="rId28"/>
    <p:sldId id="310" r:id="rId29"/>
    <p:sldId id="311" r:id="rId3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C7402"/>
    <a:srgbClr val="DE5F00"/>
    <a:srgbClr val="F66900"/>
    <a:srgbClr val="17375E"/>
    <a:srgbClr val="385D8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651" autoAdjust="0"/>
    <p:restoredTop sz="94604" autoAdjust="0"/>
  </p:normalViewPr>
  <p:slideViewPr>
    <p:cSldViewPr snapToGrid="0">
      <p:cViewPr>
        <p:scale>
          <a:sx n="100" d="100"/>
          <a:sy n="100" d="100"/>
        </p:scale>
        <p:origin x="-48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290C1BD-E52C-4B0C-BECE-4CA754E9E0C0}" type="datetimeFigureOut">
              <a:rPr lang="ru-RU"/>
              <a:pPr>
                <a:defRPr/>
              </a:pPr>
              <a:t>17.04.2017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589089A2-8359-4684-9DA6-60AFA921150E}" type="slidenum">
              <a:rPr lang="ru-RU"/>
              <a:pPr>
                <a:defRPr/>
              </a:pPr>
              <a:t>‹#›</a:t>
            </a:fld>
            <a:endParaRPr lang="ru-RU"/>
          </a:p>
        </p:txBody>
      </p:sp>
    </p:spTree>
    <p:extLst>
      <p:ext uri="{BB962C8B-B14F-4D97-AF65-F5344CB8AC3E}">
        <p14:creationId xmlns:p14="http://schemas.microsoft.com/office/powerpoint/2010/main" xmlns="" val="25407279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00146" y="3486150"/>
            <a:ext cx="3429030" cy="1609725"/>
          </a:xfrm>
        </p:spPr>
        <p:txBody>
          <a:bodyPr anchor="ctr">
            <a:normAutofit/>
          </a:bodyPr>
          <a:lstStyle>
            <a:lvl1pPr marL="0" indent="0" algn="l">
              <a:buNone/>
              <a:defRPr sz="14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Образец подзаголовка</a:t>
            </a:r>
            <a:endParaRPr lang="ru-RU" dirty="0"/>
          </a:p>
        </p:txBody>
      </p:sp>
      <p:sp>
        <p:nvSpPr>
          <p:cNvPr id="9" name="Текст 8"/>
          <p:cNvSpPr>
            <a:spLocks noGrp="1"/>
          </p:cNvSpPr>
          <p:nvPr>
            <p:ph type="body" sz="quarter" idx="10"/>
          </p:nvPr>
        </p:nvSpPr>
        <p:spPr>
          <a:xfrm>
            <a:off x="1381126" y="590550"/>
            <a:ext cx="6772274" cy="2828925"/>
          </a:xfrm>
        </p:spPr>
        <p:txBody>
          <a:bodyPr anchor="ctr">
            <a:normAutofit/>
          </a:bodyPr>
          <a:lstStyle>
            <a:lvl1pPr marL="0" indent="0">
              <a:buNone/>
              <a:tabLst/>
              <a:defRPr sz="2800" b="1">
                <a:solidFill>
                  <a:schemeClr val="accent2">
                    <a:lumMod val="75000"/>
                  </a:schemeClr>
                </a:solidFill>
              </a:defRPr>
            </a:lvl1pPr>
          </a:lstStyle>
          <a:p>
            <a:pPr lvl="0"/>
            <a:r>
              <a:rPr lang="ru-RU" smtClean="0"/>
              <a:t>Образец текста</a:t>
            </a:r>
          </a:p>
        </p:txBody>
      </p:sp>
    </p:spTree>
    <p:extLst>
      <p:ext uri="{BB962C8B-B14F-4D97-AF65-F5344CB8AC3E}">
        <p14:creationId xmlns:p14="http://schemas.microsoft.com/office/powerpoint/2010/main" xmlns="" val="827042928"/>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5"/>
          <p:cNvSpPr>
            <a:spLocks noGrp="1"/>
          </p:cNvSpPr>
          <p:nvPr>
            <p:ph type="sldNum" sz="quarter" idx="10"/>
          </p:nvPr>
        </p:nvSpPr>
        <p:spPr/>
        <p:txBody>
          <a:bodyPr/>
          <a:lstStyle>
            <a:lvl1pPr>
              <a:defRPr/>
            </a:lvl1pPr>
          </a:lstStyle>
          <a:p>
            <a:pPr>
              <a:defRPr/>
            </a:pPr>
            <a:fld id="{3E600176-C809-4182-9B2C-404303DE454C}" type="slidenum">
              <a:rPr lang="ru-RU"/>
              <a:pPr>
                <a:defRPr/>
              </a:pPr>
              <a:t>‹#›</a:t>
            </a:fld>
            <a:endParaRPr lang="ru-RU" dirty="0"/>
          </a:p>
        </p:txBody>
      </p:sp>
    </p:spTree>
    <p:extLst>
      <p:ext uri="{BB962C8B-B14F-4D97-AF65-F5344CB8AC3E}">
        <p14:creationId xmlns:p14="http://schemas.microsoft.com/office/powerpoint/2010/main" xmlns="" val="152048101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038225"/>
            <a:ext cx="6019800" cy="50879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5"/>
          <p:cNvSpPr>
            <a:spLocks noGrp="1"/>
          </p:cNvSpPr>
          <p:nvPr>
            <p:ph type="sldNum" sz="quarter" idx="10"/>
          </p:nvPr>
        </p:nvSpPr>
        <p:spPr/>
        <p:txBody>
          <a:bodyPr/>
          <a:lstStyle>
            <a:lvl1pPr>
              <a:defRPr/>
            </a:lvl1pPr>
          </a:lstStyle>
          <a:p>
            <a:pPr>
              <a:defRPr/>
            </a:pPr>
            <a:fld id="{4545EEF7-5C3C-4483-B973-80674B55D3AF}" type="slidenum">
              <a:rPr lang="ru-RU"/>
              <a:pPr>
                <a:defRPr/>
              </a:pPr>
              <a:t>‹#›</a:t>
            </a:fld>
            <a:endParaRPr lang="ru-RU" dirty="0"/>
          </a:p>
        </p:txBody>
      </p:sp>
    </p:spTree>
    <p:extLst>
      <p:ext uri="{BB962C8B-B14F-4D97-AF65-F5344CB8AC3E}">
        <p14:creationId xmlns:p14="http://schemas.microsoft.com/office/powerpoint/2010/main" xmlns="" val="1908925747"/>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Номер слайда 5"/>
          <p:cNvSpPr>
            <a:spLocks noGrp="1"/>
          </p:cNvSpPr>
          <p:nvPr>
            <p:ph type="sldNum" sz="quarter" idx="10"/>
          </p:nvPr>
        </p:nvSpPr>
        <p:spPr/>
        <p:txBody>
          <a:bodyPr/>
          <a:lstStyle>
            <a:lvl1pPr>
              <a:defRPr/>
            </a:lvl1pPr>
          </a:lstStyle>
          <a:p>
            <a:pPr>
              <a:defRPr/>
            </a:pPr>
            <a:fld id="{1998949D-48AC-4E66-8052-5F516AA29B2A}" type="slidenum">
              <a:rPr lang="ru-RU"/>
              <a:pPr>
                <a:defRPr/>
              </a:pPr>
              <a:t>‹#›</a:t>
            </a:fld>
            <a:endParaRPr lang="ru-RU" dirty="0"/>
          </a:p>
        </p:txBody>
      </p:sp>
    </p:spTree>
    <p:extLst>
      <p:ext uri="{BB962C8B-B14F-4D97-AF65-F5344CB8AC3E}">
        <p14:creationId xmlns:p14="http://schemas.microsoft.com/office/powerpoint/2010/main" xmlns="" val="1970375016"/>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1057275"/>
            <a:ext cx="7772400" cy="33496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Номер слайда 5"/>
          <p:cNvSpPr>
            <a:spLocks noGrp="1"/>
          </p:cNvSpPr>
          <p:nvPr>
            <p:ph type="sldNum" sz="quarter" idx="10"/>
          </p:nvPr>
        </p:nvSpPr>
        <p:spPr/>
        <p:txBody>
          <a:bodyPr/>
          <a:lstStyle>
            <a:lvl1pPr>
              <a:defRPr/>
            </a:lvl1pPr>
          </a:lstStyle>
          <a:p>
            <a:pPr>
              <a:defRPr/>
            </a:pPr>
            <a:fld id="{1E3F11F7-13CF-465C-9A95-D459658A05EA}" type="slidenum">
              <a:rPr lang="ru-RU"/>
              <a:pPr>
                <a:defRPr/>
              </a:pPr>
              <a:t>‹#›</a:t>
            </a:fld>
            <a:endParaRPr lang="ru-RU" dirty="0"/>
          </a:p>
        </p:txBody>
      </p:sp>
    </p:spTree>
    <p:extLst>
      <p:ext uri="{BB962C8B-B14F-4D97-AF65-F5344CB8AC3E}">
        <p14:creationId xmlns:p14="http://schemas.microsoft.com/office/powerpoint/2010/main" xmlns="" val="1075628696"/>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Содержимое 3"/>
          <p:cNvSpPr>
            <a:spLocks noGrp="1"/>
          </p:cNvSpPr>
          <p:nvPr>
            <p:ph sz="half" idx="2"/>
          </p:nvPr>
        </p:nvSpPr>
        <p:spPr>
          <a:xfrm>
            <a:off x="4648200" y="1600200"/>
            <a:ext cx="4038600" cy="4525963"/>
          </a:xfrm>
        </p:spPr>
        <p:txBody>
          <a:bodyPr/>
          <a:lstStyle>
            <a:lvl1pPr>
              <a:defRPr lang="ru-RU" sz="2000" kern="1200" dirty="0" smtClean="0">
                <a:solidFill>
                  <a:schemeClr val="tx1"/>
                </a:solidFill>
                <a:latin typeface="Arial" pitchFamily="34" charset="0"/>
                <a:ea typeface="+mn-ea"/>
                <a:cs typeface="Arial" pitchFamily="34" charset="0"/>
              </a:defRPr>
            </a:lvl1pPr>
            <a:lvl2pPr>
              <a:defRPr lang="ru-RU" sz="1800" kern="1200" dirty="0" smtClean="0">
                <a:solidFill>
                  <a:schemeClr val="tx1">
                    <a:lumMod val="75000"/>
                    <a:lumOff val="25000"/>
                  </a:schemeClr>
                </a:solidFill>
                <a:latin typeface="Arial" pitchFamily="34" charset="0"/>
                <a:ea typeface="+mn-ea"/>
                <a:cs typeface="Arial" pitchFamily="34" charset="0"/>
              </a:defRPr>
            </a:lvl2pPr>
            <a:lvl3pPr>
              <a:defRPr lang="ru-RU" sz="1600" kern="1200" dirty="0" smtClean="0">
                <a:solidFill>
                  <a:schemeClr val="tx1">
                    <a:lumMod val="65000"/>
                    <a:lumOff val="35000"/>
                  </a:schemeClr>
                </a:solidFill>
                <a:latin typeface="Arial" pitchFamily="34" charset="0"/>
                <a:ea typeface="+mn-ea"/>
                <a:cs typeface="Arial" pitchFamily="34" charset="0"/>
              </a:defRPr>
            </a:lvl3pPr>
            <a:lvl4pPr>
              <a:defRPr lang="ru-RU" sz="1400" kern="1200" dirty="0" smtClean="0">
                <a:solidFill>
                  <a:schemeClr val="tx1">
                    <a:lumMod val="65000"/>
                    <a:lumOff val="35000"/>
                  </a:schemeClr>
                </a:solidFill>
                <a:latin typeface="Arial" pitchFamily="34" charset="0"/>
                <a:ea typeface="+mn-ea"/>
                <a:cs typeface="Arial" pitchFamily="34" charset="0"/>
              </a:defRPr>
            </a:lvl4pPr>
            <a:lvl5pPr>
              <a:defRPr lang="ru-RU" sz="1400" kern="1200" dirty="0" smtClean="0">
                <a:solidFill>
                  <a:schemeClr val="tx1">
                    <a:lumMod val="65000"/>
                    <a:lumOff val="35000"/>
                  </a:schemeClr>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Номер слайда 5"/>
          <p:cNvSpPr>
            <a:spLocks noGrp="1"/>
          </p:cNvSpPr>
          <p:nvPr>
            <p:ph type="sldNum" sz="quarter" idx="10"/>
          </p:nvPr>
        </p:nvSpPr>
        <p:spPr/>
        <p:txBody>
          <a:bodyPr/>
          <a:lstStyle>
            <a:lvl1pPr>
              <a:defRPr/>
            </a:lvl1pPr>
          </a:lstStyle>
          <a:p>
            <a:pPr>
              <a:defRPr/>
            </a:pPr>
            <a:fld id="{1B99E2C0-45AF-4412-B6A1-2478B9B849F5}" type="slidenum">
              <a:rPr lang="ru-RU"/>
              <a:pPr>
                <a:defRPr/>
              </a:pPr>
              <a:t>‹#›</a:t>
            </a:fld>
            <a:endParaRPr lang="ru-RU" dirty="0"/>
          </a:p>
        </p:txBody>
      </p:sp>
    </p:spTree>
    <p:extLst>
      <p:ext uri="{BB962C8B-B14F-4D97-AF65-F5344CB8AC3E}">
        <p14:creationId xmlns:p14="http://schemas.microsoft.com/office/powerpoint/2010/main" xmlns="" val="1137142277"/>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dirty="0" smtClean="0"/>
              <a:t>Образец заголовка</a:t>
            </a:r>
            <a:endParaRPr lang="ru-RU" dirty="0"/>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Номер слайда 5"/>
          <p:cNvSpPr>
            <a:spLocks noGrp="1"/>
          </p:cNvSpPr>
          <p:nvPr>
            <p:ph type="sldNum" sz="quarter" idx="10"/>
          </p:nvPr>
        </p:nvSpPr>
        <p:spPr/>
        <p:txBody>
          <a:bodyPr/>
          <a:lstStyle>
            <a:lvl1pPr>
              <a:defRPr/>
            </a:lvl1pPr>
          </a:lstStyle>
          <a:p>
            <a:pPr>
              <a:defRPr/>
            </a:pPr>
            <a:fld id="{6A8628B8-5655-4E56-AF5B-7C73E0C43A62}" type="slidenum">
              <a:rPr lang="ru-RU"/>
              <a:pPr>
                <a:defRPr/>
              </a:pPr>
              <a:t>‹#›</a:t>
            </a:fld>
            <a:endParaRPr lang="ru-RU" dirty="0"/>
          </a:p>
        </p:txBody>
      </p:sp>
    </p:spTree>
    <p:extLst>
      <p:ext uri="{BB962C8B-B14F-4D97-AF65-F5344CB8AC3E}">
        <p14:creationId xmlns:p14="http://schemas.microsoft.com/office/powerpoint/2010/main" xmlns="" val="324816923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Номер слайда 5"/>
          <p:cNvSpPr>
            <a:spLocks noGrp="1"/>
          </p:cNvSpPr>
          <p:nvPr>
            <p:ph type="sldNum" sz="quarter" idx="10"/>
          </p:nvPr>
        </p:nvSpPr>
        <p:spPr/>
        <p:txBody>
          <a:bodyPr/>
          <a:lstStyle>
            <a:lvl1pPr>
              <a:defRPr/>
            </a:lvl1pPr>
          </a:lstStyle>
          <a:p>
            <a:pPr>
              <a:defRPr/>
            </a:pPr>
            <a:fld id="{6D6E67BA-5C0A-4ABB-94F9-8D6AF3F5768F}" type="slidenum">
              <a:rPr lang="ru-RU"/>
              <a:pPr>
                <a:defRPr/>
              </a:pPr>
              <a:t>‹#›</a:t>
            </a:fld>
            <a:endParaRPr lang="ru-RU" dirty="0"/>
          </a:p>
        </p:txBody>
      </p:sp>
    </p:spTree>
    <p:extLst>
      <p:ext uri="{BB962C8B-B14F-4D97-AF65-F5344CB8AC3E}">
        <p14:creationId xmlns:p14="http://schemas.microsoft.com/office/powerpoint/2010/main" xmlns="" val="426704808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омер слайда 5"/>
          <p:cNvSpPr>
            <a:spLocks noGrp="1"/>
          </p:cNvSpPr>
          <p:nvPr>
            <p:ph type="sldNum" sz="quarter" idx="10"/>
          </p:nvPr>
        </p:nvSpPr>
        <p:spPr/>
        <p:txBody>
          <a:bodyPr/>
          <a:lstStyle>
            <a:lvl1pPr>
              <a:defRPr/>
            </a:lvl1pPr>
          </a:lstStyle>
          <a:p>
            <a:pPr>
              <a:defRPr/>
            </a:pPr>
            <a:fld id="{34AF3F9A-D5DE-453B-AF65-ADD9AA4A0021}" type="slidenum">
              <a:rPr lang="ru-RU"/>
              <a:pPr>
                <a:defRPr/>
              </a:pPr>
              <a:t>‹#›</a:t>
            </a:fld>
            <a:endParaRPr lang="ru-RU" dirty="0"/>
          </a:p>
        </p:txBody>
      </p:sp>
    </p:spTree>
    <p:extLst>
      <p:ext uri="{BB962C8B-B14F-4D97-AF65-F5344CB8AC3E}">
        <p14:creationId xmlns:p14="http://schemas.microsoft.com/office/powerpoint/2010/main" xmlns="" val="2801098488"/>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96533"/>
            <a:ext cx="3008313" cy="1019591"/>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990600"/>
            <a:ext cx="5111750" cy="5135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2010191"/>
            <a:ext cx="3008313" cy="41159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5"/>
          <p:cNvSpPr>
            <a:spLocks noGrp="1"/>
          </p:cNvSpPr>
          <p:nvPr>
            <p:ph type="sldNum" sz="quarter" idx="10"/>
          </p:nvPr>
        </p:nvSpPr>
        <p:spPr/>
        <p:txBody>
          <a:bodyPr/>
          <a:lstStyle>
            <a:lvl1pPr>
              <a:defRPr/>
            </a:lvl1pPr>
          </a:lstStyle>
          <a:p>
            <a:pPr>
              <a:defRPr/>
            </a:pPr>
            <a:fld id="{FE986017-01C5-4CB7-8B3E-924898DE0DAE}" type="slidenum">
              <a:rPr lang="ru-RU"/>
              <a:pPr>
                <a:defRPr/>
              </a:pPr>
              <a:t>‹#›</a:t>
            </a:fld>
            <a:endParaRPr lang="ru-RU" dirty="0"/>
          </a:p>
        </p:txBody>
      </p:sp>
    </p:spTree>
    <p:extLst>
      <p:ext uri="{BB962C8B-B14F-4D97-AF65-F5344CB8AC3E}">
        <p14:creationId xmlns:p14="http://schemas.microsoft.com/office/powerpoint/2010/main" xmlns="" val="520553419"/>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800600"/>
            <a:ext cx="86106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333375" y="612775"/>
            <a:ext cx="855345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304800" y="5367338"/>
            <a:ext cx="8610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Номер слайда 5"/>
          <p:cNvSpPr>
            <a:spLocks noGrp="1"/>
          </p:cNvSpPr>
          <p:nvPr>
            <p:ph type="sldNum" sz="quarter" idx="10"/>
          </p:nvPr>
        </p:nvSpPr>
        <p:spPr/>
        <p:txBody>
          <a:bodyPr/>
          <a:lstStyle>
            <a:lvl1pPr>
              <a:defRPr/>
            </a:lvl1pPr>
          </a:lstStyle>
          <a:p>
            <a:pPr>
              <a:defRPr/>
            </a:pPr>
            <a:fld id="{C9E50616-EB30-45BD-BD80-960EA44EAAE5}" type="slidenum">
              <a:rPr lang="ru-RU"/>
              <a:pPr>
                <a:defRPr/>
              </a:pPr>
              <a:t>‹#›</a:t>
            </a:fld>
            <a:endParaRPr lang="ru-RU" dirty="0"/>
          </a:p>
        </p:txBody>
      </p:sp>
    </p:spTree>
    <p:extLst>
      <p:ext uri="{BB962C8B-B14F-4D97-AF65-F5344CB8AC3E}">
        <p14:creationId xmlns:p14="http://schemas.microsoft.com/office/powerpoint/2010/main" xmlns="" val="258710592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60338"/>
            <a:ext cx="8458200" cy="887412"/>
          </a:xfrm>
          <a:prstGeom prst="rect">
            <a:avLst/>
          </a:prstGeom>
          <a:effectLst>
            <a:outerShdw blurRad="25400" dist="25400" dir="2400000" algn="ctr" rotWithShape="0">
              <a:schemeClr val="tx1">
                <a:lumMod val="65000"/>
                <a:lumOff val="35000"/>
                <a:alpha val="71000"/>
              </a:schemeClr>
            </a:outerShdw>
          </a:effectLst>
        </p:spPr>
        <p:txBody>
          <a:bodyPr vert="horz" lIns="91440" tIns="45720" rIns="91440" bIns="45720" rtlCol="0" anchor="ctr">
            <a:normAutofit/>
          </a:bodyPr>
          <a:lstStyle/>
          <a:p>
            <a:r>
              <a:rPr lang="ru-RU" dirty="0" smtClean="0"/>
              <a:t>Образец заголовка</a:t>
            </a:r>
            <a:endParaRPr lang="ru-RU" dirty="0"/>
          </a:p>
        </p:txBody>
      </p:sp>
      <p:sp>
        <p:nvSpPr>
          <p:cNvPr id="1027" name="Текст 2"/>
          <p:cNvSpPr>
            <a:spLocks noGrp="1"/>
          </p:cNvSpPr>
          <p:nvPr>
            <p:ph type="body" idx="1"/>
          </p:nvPr>
        </p:nvSpPr>
        <p:spPr bwMode="auto">
          <a:xfrm>
            <a:off x="457200" y="1076325"/>
            <a:ext cx="8458200" cy="504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6" name="Номер слайда 5"/>
          <p:cNvSpPr>
            <a:spLocks noGrp="1"/>
          </p:cNvSpPr>
          <p:nvPr>
            <p:ph type="sldNum" sz="quarter" idx="4"/>
          </p:nvPr>
        </p:nvSpPr>
        <p:spPr>
          <a:xfrm>
            <a:off x="8643938" y="6446838"/>
            <a:ext cx="461962" cy="365125"/>
          </a:xfrm>
          <a:prstGeom prst="rect">
            <a:avLst/>
          </a:prstGeom>
        </p:spPr>
        <p:txBody>
          <a:bodyPr vert="horz" lIns="91440" tIns="45720" rIns="91440" bIns="45720" rtlCol="0" anchor="ctr"/>
          <a:lstStyle>
            <a:lvl1pPr algn="ctr" fontAlgn="auto">
              <a:spcBef>
                <a:spcPts val="0"/>
              </a:spcBef>
              <a:spcAft>
                <a:spcPts val="0"/>
              </a:spcAft>
              <a:defRPr sz="1000" b="0">
                <a:solidFill>
                  <a:schemeClr val="tx1">
                    <a:lumMod val="85000"/>
                    <a:lumOff val="15000"/>
                  </a:schemeClr>
                </a:solidFill>
                <a:latin typeface="Arial" pitchFamily="34" charset="0"/>
                <a:cs typeface="Arial" pitchFamily="34" charset="0"/>
              </a:defRPr>
            </a:lvl1pPr>
          </a:lstStyle>
          <a:p>
            <a:pPr>
              <a:defRPr/>
            </a:pPr>
            <a:fld id="{F0E5491C-9981-4FFB-8369-BCC3B8D01189}"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dissolve/>
  </p:transition>
  <p:hf hdr="0" ftr="0" dt="0"/>
  <p:txStyles>
    <p:titleStyle>
      <a:lvl1pPr algn="l" rtl="0" eaLnBrk="0" fontAlgn="base" hangingPunct="0">
        <a:spcBef>
          <a:spcPct val="0"/>
        </a:spcBef>
        <a:spcAft>
          <a:spcPct val="0"/>
        </a:spcAft>
        <a:defRPr sz="2800" b="1" kern="1200">
          <a:solidFill>
            <a:srgbClr val="DD7E0E"/>
          </a:solidFill>
          <a:latin typeface="Arial" pitchFamily="34" charset="0"/>
          <a:ea typeface="+mj-ea"/>
          <a:cs typeface="Arial" pitchFamily="34" charset="0"/>
        </a:defRPr>
      </a:lvl1pPr>
      <a:lvl2pPr algn="l" rtl="0" eaLnBrk="0" fontAlgn="base" hangingPunct="0">
        <a:spcBef>
          <a:spcPct val="0"/>
        </a:spcBef>
        <a:spcAft>
          <a:spcPct val="0"/>
        </a:spcAft>
        <a:defRPr sz="2800" b="1">
          <a:solidFill>
            <a:srgbClr val="DD7E0E"/>
          </a:solidFill>
          <a:latin typeface="Arial" charset="0"/>
          <a:cs typeface="Arial" charset="0"/>
        </a:defRPr>
      </a:lvl2pPr>
      <a:lvl3pPr algn="l" rtl="0" eaLnBrk="0" fontAlgn="base" hangingPunct="0">
        <a:spcBef>
          <a:spcPct val="0"/>
        </a:spcBef>
        <a:spcAft>
          <a:spcPct val="0"/>
        </a:spcAft>
        <a:defRPr sz="2800" b="1">
          <a:solidFill>
            <a:srgbClr val="DD7E0E"/>
          </a:solidFill>
          <a:latin typeface="Arial" charset="0"/>
          <a:cs typeface="Arial" charset="0"/>
        </a:defRPr>
      </a:lvl3pPr>
      <a:lvl4pPr algn="l" rtl="0" eaLnBrk="0" fontAlgn="base" hangingPunct="0">
        <a:spcBef>
          <a:spcPct val="0"/>
        </a:spcBef>
        <a:spcAft>
          <a:spcPct val="0"/>
        </a:spcAft>
        <a:defRPr sz="2800" b="1">
          <a:solidFill>
            <a:srgbClr val="DD7E0E"/>
          </a:solidFill>
          <a:latin typeface="Arial" charset="0"/>
          <a:cs typeface="Arial" charset="0"/>
        </a:defRPr>
      </a:lvl4pPr>
      <a:lvl5pPr algn="l" rtl="0" eaLnBrk="0" fontAlgn="base" hangingPunct="0">
        <a:spcBef>
          <a:spcPct val="0"/>
        </a:spcBef>
        <a:spcAft>
          <a:spcPct val="0"/>
        </a:spcAft>
        <a:defRPr sz="2800" b="1">
          <a:solidFill>
            <a:srgbClr val="DD7E0E"/>
          </a:solidFill>
          <a:latin typeface="Arial" charset="0"/>
          <a:cs typeface="Arial" charset="0"/>
        </a:defRPr>
      </a:lvl5pPr>
      <a:lvl6pPr marL="457200" algn="l" rtl="0" fontAlgn="base">
        <a:spcBef>
          <a:spcPct val="0"/>
        </a:spcBef>
        <a:spcAft>
          <a:spcPct val="0"/>
        </a:spcAft>
        <a:defRPr sz="2800" b="1">
          <a:solidFill>
            <a:srgbClr val="DD7E0E"/>
          </a:solidFill>
          <a:latin typeface="Arial" charset="0"/>
          <a:cs typeface="Arial" charset="0"/>
        </a:defRPr>
      </a:lvl6pPr>
      <a:lvl7pPr marL="914400" algn="l" rtl="0" fontAlgn="base">
        <a:spcBef>
          <a:spcPct val="0"/>
        </a:spcBef>
        <a:spcAft>
          <a:spcPct val="0"/>
        </a:spcAft>
        <a:defRPr sz="2800" b="1">
          <a:solidFill>
            <a:srgbClr val="DD7E0E"/>
          </a:solidFill>
          <a:latin typeface="Arial" charset="0"/>
          <a:cs typeface="Arial" charset="0"/>
        </a:defRPr>
      </a:lvl7pPr>
      <a:lvl8pPr marL="1371600" algn="l" rtl="0" fontAlgn="base">
        <a:spcBef>
          <a:spcPct val="0"/>
        </a:spcBef>
        <a:spcAft>
          <a:spcPct val="0"/>
        </a:spcAft>
        <a:defRPr sz="2800" b="1">
          <a:solidFill>
            <a:srgbClr val="DD7E0E"/>
          </a:solidFill>
          <a:latin typeface="Arial" charset="0"/>
          <a:cs typeface="Arial" charset="0"/>
        </a:defRPr>
      </a:lvl8pPr>
      <a:lvl9pPr marL="1828800" algn="l" rtl="0" fontAlgn="base">
        <a:spcBef>
          <a:spcPct val="0"/>
        </a:spcBef>
        <a:spcAft>
          <a:spcPct val="0"/>
        </a:spcAft>
        <a:defRPr sz="2800" b="1">
          <a:solidFill>
            <a:srgbClr val="DD7E0E"/>
          </a:solidFill>
          <a:latin typeface="Arial" charset="0"/>
          <a:cs typeface="Arial" charset="0"/>
        </a:defRPr>
      </a:lvl9pPr>
    </p:titleStyle>
    <p:bodyStyle>
      <a:lvl1pPr marL="179388" indent="-179388" algn="l" rtl="0" eaLnBrk="0" fontAlgn="base" hangingPunct="0">
        <a:spcBef>
          <a:spcPct val="20000"/>
        </a:spcBef>
        <a:spcAft>
          <a:spcPct val="0"/>
        </a:spcAft>
        <a:buClr>
          <a:srgbClr val="DD7E0E"/>
        </a:buClr>
        <a:buSzPct val="80000"/>
        <a:buFont typeface="Wingdings" pitchFamily="2" charset="2"/>
        <a:buChar char="§"/>
        <a:tabLst>
          <a:tab pos="179388" algn="l"/>
        </a:tabLst>
        <a:defRPr sz="2200" kern="1200">
          <a:solidFill>
            <a:schemeClr val="tx1"/>
          </a:solidFill>
          <a:latin typeface="Arial" pitchFamily="34" charset="0"/>
          <a:ea typeface="+mn-ea"/>
          <a:cs typeface="Arial" pitchFamily="34" charset="0"/>
        </a:defRPr>
      </a:lvl1pPr>
      <a:lvl2pPr marL="538163" indent="-273050" algn="l" rtl="0" eaLnBrk="0" fontAlgn="base" hangingPunct="0">
        <a:spcBef>
          <a:spcPct val="20000"/>
        </a:spcBef>
        <a:spcAft>
          <a:spcPct val="0"/>
        </a:spcAft>
        <a:buClr>
          <a:srgbClr val="DD7E0E"/>
        </a:buClr>
        <a:buFont typeface="Arial" charset="0"/>
        <a:buChar char="–"/>
        <a:defRPr sz="2800" kern="1200">
          <a:solidFill>
            <a:srgbClr val="404040"/>
          </a:solidFill>
          <a:latin typeface="Arial" pitchFamily="34" charset="0"/>
          <a:ea typeface="+mn-ea"/>
          <a:cs typeface="Arial" pitchFamily="34" charset="0"/>
        </a:defRPr>
      </a:lvl2pPr>
      <a:lvl3pPr marL="717550" indent="-179388" algn="l" rtl="0" eaLnBrk="0" fontAlgn="base" hangingPunct="0">
        <a:spcBef>
          <a:spcPct val="20000"/>
        </a:spcBef>
        <a:spcAft>
          <a:spcPct val="0"/>
        </a:spcAft>
        <a:buClr>
          <a:srgbClr val="DD7E0E"/>
        </a:buClr>
        <a:buFont typeface="Arial" charset="0"/>
        <a:buChar char="•"/>
        <a:defRPr sz="1600" kern="1200">
          <a:solidFill>
            <a:srgbClr val="595959"/>
          </a:solidFill>
          <a:latin typeface="Arial" pitchFamily="34" charset="0"/>
          <a:ea typeface="+mn-ea"/>
          <a:cs typeface="Arial" pitchFamily="34" charset="0"/>
        </a:defRPr>
      </a:lvl3pPr>
      <a:lvl4pPr marL="896938" indent="-179388" algn="l" rtl="0" eaLnBrk="0" fontAlgn="base" hangingPunct="0">
        <a:spcBef>
          <a:spcPct val="20000"/>
        </a:spcBef>
        <a:spcAft>
          <a:spcPct val="0"/>
        </a:spcAft>
        <a:buFont typeface="Arial" charset="0"/>
        <a:buChar char="–"/>
        <a:defRPr sz="1400" kern="1200">
          <a:solidFill>
            <a:srgbClr val="595959"/>
          </a:solidFill>
          <a:latin typeface="Arial" pitchFamily="34" charset="0"/>
          <a:ea typeface="+mn-ea"/>
          <a:cs typeface="Arial" pitchFamily="34" charset="0"/>
        </a:defRPr>
      </a:lvl4pPr>
      <a:lvl5pPr marL="1076325" indent="-273050" algn="l" rtl="0" eaLnBrk="0" fontAlgn="base" hangingPunct="0">
        <a:spcBef>
          <a:spcPct val="20000"/>
        </a:spcBef>
        <a:spcAft>
          <a:spcPct val="0"/>
        </a:spcAft>
        <a:buFont typeface="Arial" charset="0"/>
        <a:buChar char="»"/>
        <a:defRPr sz="1200" kern="1200">
          <a:solidFill>
            <a:srgbClr val="595959"/>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media" Target="../media/media1.avi"/><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2.avi"/><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4.avi"/><Relationship Id="rId5" Type="http://schemas.openxmlformats.org/officeDocument/2006/relationships/image" Target="../media/image16.png"/><Relationship Id="rId4" Type="http://schemas.microsoft.com/office/2007/relationships/media" Target="../media/media3.avi"/><Relationship Id="rId9" Type="http://schemas.openxmlformats.org/officeDocument/2006/relationships/image" Target="../media/image1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quarter" idx="10"/>
          </p:nvPr>
        </p:nvSpPr>
        <p:spPr>
          <a:xfrm>
            <a:off x="930275" y="1395413"/>
            <a:ext cx="7766050" cy="2828925"/>
          </a:xfrm>
        </p:spPr>
        <p:txBody>
          <a:bodyPr rtlCol="0"/>
          <a:lstStyle/>
          <a:p>
            <a:pPr algn="ctr" eaLnBrk="1" fontAlgn="auto" hangingPunct="1">
              <a:spcAft>
                <a:spcPts val="0"/>
              </a:spcAft>
              <a:buClr>
                <a:schemeClr val="accent2">
                  <a:lumMod val="75000"/>
                </a:schemeClr>
              </a:buClr>
              <a:defRPr/>
            </a:pPr>
            <a:r>
              <a:rPr lang="ru-RU" sz="2000" dirty="0">
                <a:solidFill>
                  <a:schemeClr val="tx1"/>
                </a:solidFill>
                <a:latin typeface="+mj-lt"/>
                <a:cs typeface="Times New Roman" pitchFamily="18" charset="0"/>
              </a:rPr>
              <a:t>Исследование </a:t>
            </a:r>
            <a:r>
              <a:rPr lang="ru-RU" sz="2000" dirty="0" smtClean="0">
                <a:solidFill>
                  <a:schemeClr val="tx1"/>
                </a:solidFill>
                <a:latin typeface="+mj-lt"/>
                <a:cs typeface="Times New Roman" pitchFamily="18" charset="0"/>
              </a:rPr>
              <a:t>тепловых режимов теплонагруженных РЭС с использованием прикладных модулей САПР </a:t>
            </a:r>
            <a:r>
              <a:rPr lang="en-US" sz="2000" dirty="0" smtClean="0">
                <a:solidFill>
                  <a:schemeClr val="tx1"/>
                </a:solidFill>
                <a:latin typeface="+mj-lt"/>
                <a:cs typeface="Times New Roman" pitchFamily="18" charset="0"/>
              </a:rPr>
              <a:t>SolidWorks</a:t>
            </a:r>
            <a:r>
              <a:rPr lang="ru-RU" sz="2000" dirty="0" smtClean="0">
                <a:solidFill>
                  <a:schemeClr val="tx1"/>
                </a:solidFill>
                <a:latin typeface="+mj-lt"/>
                <a:cs typeface="Times New Roman" pitchFamily="18" charset="0"/>
              </a:rPr>
              <a:t>.</a:t>
            </a:r>
          </a:p>
          <a:p>
            <a:pPr algn="ctr" eaLnBrk="1" fontAlgn="auto" hangingPunct="1">
              <a:spcAft>
                <a:spcPts val="0"/>
              </a:spcAft>
              <a:buClr>
                <a:schemeClr val="accent2">
                  <a:lumMod val="75000"/>
                </a:schemeClr>
              </a:buClr>
              <a:defRPr/>
            </a:pPr>
            <a:endParaRPr lang="ru-RU" sz="2000" dirty="0">
              <a:solidFill>
                <a:schemeClr val="tx1"/>
              </a:solidFill>
              <a:latin typeface="+mj-lt"/>
              <a:cs typeface="Times New Roman" pitchFamily="18" charset="0"/>
            </a:endParaRPr>
          </a:p>
          <a:p>
            <a:pPr algn="ctr" eaLnBrk="1" fontAlgn="auto" hangingPunct="1">
              <a:spcAft>
                <a:spcPts val="0"/>
              </a:spcAft>
              <a:buClr>
                <a:schemeClr val="accent2">
                  <a:lumMod val="75000"/>
                </a:schemeClr>
              </a:buClr>
              <a:defRPr/>
            </a:pPr>
            <a:r>
              <a:rPr lang="ru-RU" sz="2000" dirty="0" smtClean="0">
                <a:solidFill>
                  <a:schemeClr val="tx1"/>
                </a:solidFill>
                <a:latin typeface="+mj-lt"/>
                <a:cs typeface="Times New Roman" pitchFamily="18" charset="0"/>
              </a:rPr>
              <a:t> </a:t>
            </a:r>
            <a:endParaRPr lang="ru-RU" sz="2000" dirty="0">
              <a:solidFill>
                <a:schemeClr val="tx1"/>
              </a:solidFill>
              <a:latin typeface="+mj-lt"/>
              <a:cs typeface="Times New Roman" pitchFamily="18" charset="0"/>
            </a:endParaRPr>
          </a:p>
        </p:txBody>
      </p:sp>
      <p:pic>
        <p:nvPicPr>
          <p:cNvPr id="307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50013" y="6180138"/>
            <a:ext cx="24892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930275" y="268288"/>
            <a:ext cx="8213725" cy="708025"/>
          </a:xfrm>
          <a:prstGeom prst="rect">
            <a:avLst/>
          </a:prstGeom>
          <a:noFill/>
        </p:spPr>
        <p:txBody>
          <a:bodyPr>
            <a:spAutoFit/>
          </a:bodyPr>
          <a:lstStyle/>
          <a:p>
            <a:pPr algn="ctr">
              <a:defRPr/>
            </a:pPr>
            <a:r>
              <a:rPr lang="ru-RU" sz="2000" b="1" dirty="0">
                <a:solidFill>
                  <a:srgbClr val="DC7402"/>
                </a:solidFill>
                <a:latin typeface="+mj-lt"/>
                <a:cs typeface="Times New Roman" pitchFamily="18" charset="0"/>
              </a:rPr>
              <a:t>Санкт-Петербургский государственный университет телекоммуникаций им. проф. М.А. Бонч-Бруевича</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Анализ состояния проблемы</a:t>
            </a:r>
            <a:endParaRPr lang="ru-RU" dirty="0"/>
          </a:p>
        </p:txBody>
      </p:sp>
      <p:sp>
        <p:nvSpPr>
          <p:cNvPr id="3" name="Объект 2"/>
          <p:cNvSpPr>
            <a:spLocks noGrp="1"/>
          </p:cNvSpPr>
          <p:nvPr>
            <p:ph idx="1"/>
          </p:nvPr>
        </p:nvSpPr>
        <p:spPr/>
        <p:txBody>
          <a:bodyPr/>
          <a:lstStyle/>
          <a:p>
            <a:pPr marL="0" indent="0">
              <a:buNone/>
            </a:pPr>
            <a:r>
              <a:rPr lang="ru-RU" dirty="0" smtClean="0"/>
              <a:t>Этапы анализа устройства с использованием САПР:</a:t>
            </a:r>
          </a:p>
          <a:p>
            <a:pPr algn="just"/>
            <a:r>
              <a:rPr lang="ru-RU" dirty="0" smtClean="0"/>
              <a:t>Этап создания геометрической модели устройства и задания материалов, из которых состоят элементы этого устройства;</a:t>
            </a:r>
          </a:p>
          <a:p>
            <a:pPr algn="just"/>
            <a:r>
              <a:rPr lang="ru-RU" dirty="0" smtClean="0"/>
              <a:t>Этап определения граничных и начальных условий;</a:t>
            </a:r>
          </a:p>
          <a:p>
            <a:pPr algn="just"/>
            <a:r>
              <a:rPr lang="ru-RU" b="1" dirty="0" smtClean="0"/>
              <a:t>Этап выполнения расчета и анализа результатов;</a:t>
            </a:r>
          </a:p>
          <a:p>
            <a:pPr algn="just"/>
            <a:r>
              <a:rPr lang="ru-RU" dirty="0" smtClean="0"/>
              <a:t>Этап создания отчета о полученных результатах.</a:t>
            </a:r>
          </a:p>
          <a:p>
            <a:endParaRPr lang="ru-RU" dirty="0" smtClean="0"/>
          </a:p>
          <a:p>
            <a:pPr marL="0" indent="0">
              <a:buNone/>
            </a:pPr>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10</a:t>
            </a:fld>
            <a:endParaRPr lang="ru-RU" dirty="0"/>
          </a:p>
        </p:txBody>
      </p:sp>
    </p:spTree>
    <p:extLst>
      <p:ext uri="{BB962C8B-B14F-4D97-AF65-F5344CB8AC3E}">
        <p14:creationId xmlns:p14="http://schemas.microsoft.com/office/powerpoint/2010/main" xmlns="" val="11259670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Анализ состояния проблемы</a:t>
            </a:r>
            <a:br>
              <a:rPr lang="ru-RU" dirty="0" smtClean="0"/>
            </a:br>
            <a:r>
              <a:rPr lang="ru-RU" dirty="0" smtClean="0"/>
              <a:t>Визуализация результатов расчета</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761555" y="1076325"/>
            <a:ext cx="7849489" cy="5049838"/>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11</a:t>
            </a:fld>
            <a:endParaRPr lang="ru-RU" dirty="0"/>
          </a:p>
        </p:txBody>
      </p:sp>
    </p:spTree>
    <p:extLst>
      <p:ext uri="{BB962C8B-B14F-4D97-AF65-F5344CB8AC3E}">
        <p14:creationId xmlns:p14="http://schemas.microsoft.com/office/powerpoint/2010/main" xmlns="" val="15107206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Анализ состояния проблемы</a:t>
            </a:r>
            <a:endParaRPr lang="ru-RU" dirty="0"/>
          </a:p>
        </p:txBody>
      </p:sp>
      <p:sp>
        <p:nvSpPr>
          <p:cNvPr id="3" name="Объект 2"/>
          <p:cNvSpPr>
            <a:spLocks noGrp="1"/>
          </p:cNvSpPr>
          <p:nvPr>
            <p:ph idx="1"/>
          </p:nvPr>
        </p:nvSpPr>
        <p:spPr/>
        <p:txBody>
          <a:bodyPr/>
          <a:lstStyle/>
          <a:p>
            <a:pPr marL="0" indent="0">
              <a:buNone/>
            </a:pPr>
            <a:r>
              <a:rPr lang="ru-RU" dirty="0" smtClean="0"/>
              <a:t>Этапы анализа устройства с использованием САПР:</a:t>
            </a:r>
          </a:p>
          <a:p>
            <a:pPr algn="just"/>
            <a:r>
              <a:rPr lang="ru-RU" dirty="0" smtClean="0"/>
              <a:t>Этап создания геометрической модели устройства и задания материалов, из которых состоят элементы этого устройства;</a:t>
            </a:r>
          </a:p>
          <a:p>
            <a:pPr algn="just"/>
            <a:r>
              <a:rPr lang="ru-RU" dirty="0" smtClean="0"/>
              <a:t>Этап определения граничных и начальных условий;</a:t>
            </a:r>
          </a:p>
          <a:p>
            <a:pPr algn="just"/>
            <a:r>
              <a:rPr lang="ru-RU" dirty="0" smtClean="0"/>
              <a:t>Этап выполнения расчета и анализа результатов;</a:t>
            </a:r>
          </a:p>
          <a:p>
            <a:pPr algn="just"/>
            <a:r>
              <a:rPr lang="ru-RU" b="1" dirty="0" smtClean="0"/>
              <a:t>Этап создания отчета о полученных результатах.</a:t>
            </a:r>
          </a:p>
          <a:p>
            <a:endParaRPr lang="ru-RU" dirty="0" smtClean="0"/>
          </a:p>
          <a:p>
            <a:pPr marL="0" indent="0">
              <a:buNone/>
            </a:pPr>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12</a:t>
            </a:fld>
            <a:endParaRPr lang="ru-RU" dirty="0"/>
          </a:p>
        </p:txBody>
      </p:sp>
    </p:spTree>
    <p:extLst>
      <p:ext uri="{BB962C8B-B14F-4D97-AF65-F5344CB8AC3E}">
        <p14:creationId xmlns:p14="http://schemas.microsoft.com/office/powerpoint/2010/main" xmlns="" val="11259670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Анализ состояния проблемы</a:t>
            </a:r>
            <a:br>
              <a:rPr lang="ru-RU" dirty="0" smtClean="0"/>
            </a:br>
            <a:r>
              <a:rPr lang="ru-RU" dirty="0" smtClean="0"/>
              <a:t>Итоги</a:t>
            </a:r>
            <a:endParaRPr lang="ru-RU" dirty="0"/>
          </a:p>
        </p:txBody>
      </p:sp>
      <p:sp>
        <p:nvSpPr>
          <p:cNvPr id="3" name="Объект 2"/>
          <p:cNvSpPr>
            <a:spLocks noGrp="1"/>
          </p:cNvSpPr>
          <p:nvPr>
            <p:ph idx="1"/>
          </p:nvPr>
        </p:nvSpPr>
        <p:spPr/>
        <p:txBody>
          <a:bodyPr/>
          <a:lstStyle/>
          <a:p>
            <a:pPr marL="0" indent="0">
              <a:buNone/>
            </a:pPr>
            <a:r>
              <a:rPr lang="ru-RU" dirty="0" smtClean="0"/>
              <a:t>В работах по данной тематике отсутствуют некоторые из пунктов:</a:t>
            </a:r>
          </a:p>
          <a:p>
            <a:r>
              <a:rPr lang="ru-RU" dirty="0" smtClean="0"/>
              <a:t>Методика исследования тепловых режимов;</a:t>
            </a:r>
          </a:p>
          <a:p>
            <a:r>
              <a:rPr lang="ru-RU" dirty="0" smtClean="0"/>
              <a:t>Теоретическая база механизма расчета;</a:t>
            </a:r>
          </a:p>
          <a:p>
            <a:r>
              <a:rPr lang="ru-RU" dirty="0" smtClean="0"/>
              <a:t>Объяснение выбранных параметров и допущений.</a:t>
            </a:r>
          </a:p>
          <a:p>
            <a:endParaRPr lang="ru-RU" dirty="0"/>
          </a:p>
          <a:p>
            <a:pPr marL="0" indent="0" algn="just">
              <a:buNone/>
            </a:pPr>
            <a:r>
              <a:rPr lang="ru-RU" dirty="0" smtClean="0"/>
              <a:t>Ни </a:t>
            </a:r>
            <a:r>
              <a:rPr lang="ru-RU" dirty="0"/>
              <a:t>одна из </a:t>
            </a:r>
            <a:r>
              <a:rPr lang="ru-RU" dirty="0" smtClean="0"/>
              <a:t>работ по тематике </a:t>
            </a:r>
            <a:r>
              <a:rPr lang="ru-RU" dirty="0"/>
              <a:t>не решает поставленную в данной дипломной работе задачу свести воедино теорию теплообмена, стоящую в основе </a:t>
            </a:r>
            <a:r>
              <a:rPr lang="ru-RU" dirty="0" smtClean="0"/>
              <a:t>методики </a:t>
            </a:r>
            <a:r>
              <a:rPr lang="ru-RU" dirty="0"/>
              <a:t>исследования тепловых режимов и практическое применение </a:t>
            </a:r>
            <a:r>
              <a:rPr lang="ru-RU" dirty="0" smtClean="0"/>
              <a:t>этой методики </a:t>
            </a:r>
            <a:r>
              <a:rPr lang="ru-RU" dirty="0"/>
              <a:t>с обоснованием выбора тех или иных параметров и допущений.</a:t>
            </a:r>
            <a:endParaRPr lang="ru-RU" dirty="0" smtClean="0"/>
          </a:p>
          <a:p>
            <a:pPr marL="0" indent="0">
              <a:buNone/>
            </a:pPr>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13</a:t>
            </a:fld>
            <a:endParaRPr lang="ru-RU" dirty="0"/>
          </a:p>
        </p:txBody>
      </p:sp>
    </p:spTree>
    <p:extLst>
      <p:ext uri="{BB962C8B-B14F-4D97-AF65-F5344CB8AC3E}">
        <p14:creationId xmlns:p14="http://schemas.microsoft.com/office/powerpoint/2010/main" xmlns="" val="410590823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Элементы теории теплообмена</a:t>
            </a:r>
            <a:endParaRPr lang="ru-RU" dirty="0"/>
          </a:p>
        </p:txBody>
      </p:sp>
      <p:sp>
        <p:nvSpPr>
          <p:cNvPr id="3" name="Объект 2"/>
          <p:cNvSpPr>
            <a:spLocks noGrp="1"/>
          </p:cNvSpPr>
          <p:nvPr>
            <p:ph idx="1"/>
          </p:nvPr>
        </p:nvSpPr>
        <p:spPr/>
        <p:txBody>
          <a:bodyPr/>
          <a:lstStyle/>
          <a:p>
            <a:pPr algn="just"/>
            <a:r>
              <a:rPr lang="ru-RU" dirty="0"/>
              <a:t>Теплопроводность – молекулярный перенос теплоты в сплошной среде, вызванных разностью температур. </a:t>
            </a:r>
            <a:endParaRPr lang="ru-RU" dirty="0" smtClean="0"/>
          </a:p>
          <a:p>
            <a:pPr algn="just"/>
            <a:r>
              <a:rPr lang="ru-RU" dirty="0" smtClean="0"/>
              <a:t>Конвекция </a:t>
            </a:r>
            <a:r>
              <a:rPr lang="ru-RU" dirty="0"/>
              <a:t>– процесс переноса теплоты при перемещении макроскопических объемов жидкости или газа из области с одной температурой в область с другой; при этом процесс переноса теплоты связан с переносом вещества. Конвекция сопровождается теплопроводностью, этот совместный процесс называют конвективным теплообменом. </a:t>
            </a:r>
            <a:endParaRPr lang="ru-RU" dirty="0" smtClean="0"/>
          </a:p>
          <a:p>
            <a:pPr algn="just"/>
            <a:r>
              <a:rPr lang="ru-RU" dirty="0" smtClean="0"/>
              <a:t>Тепловое </a:t>
            </a:r>
            <a:r>
              <a:rPr lang="ru-RU" dirty="0"/>
              <a:t>излучение – процесс переноса теплоты, обусловленный превращением внутренней энергии вещества в энергию излучения.</a:t>
            </a:r>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14</a:t>
            </a:fld>
            <a:endParaRPr lang="ru-RU" dirty="0"/>
          </a:p>
        </p:txBody>
      </p:sp>
    </p:spTree>
    <p:extLst>
      <p:ext uri="{BB962C8B-B14F-4D97-AF65-F5344CB8AC3E}">
        <p14:creationId xmlns:p14="http://schemas.microsoft.com/office/powerpoint/2010/main" xmlns="" val="14632922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Метод конечных элементов</a:t>
            </a:r>
            <a:endParaRPr lang="ru-RU" dirty="0"/>
          </a:p>
        </p:txBody>
      </p:sp>
      <p:sp>
        <p:nvSpPr>
          <p:cNvPr id="3" name="Объект 2"/>
          <p:cNvSpPr>
            <a:spLocks noGrp="1"/>
          </p:cNvSpPr>
          <p:nvPr>
            <p:ph idx="1"/>
          </p:nvPr>
        </p:nvSpPr>
        <p:spPr/>
        <p:txBody>
          <a:bodyPr/>
          <a:lstStyle/>
          <a:p>
            <a:pPr marL="457200" lvl="0" indent="-457200" algn="just">
              <a:buFont typeface="+mj-lt"/>
              <a:buAutoNum type="arabicPeriod"/>
            </a:pPr>
            <a:r>
              <a:rPr lang="ru-RU" dirty="0"/>
              <a:t>Уравнение теплопроводности представляется в интегральном виде;</a:t>
            </a:r>
          </a:p>
          <a:p>
            <a:pPr marL="457200" lvl="0" indent="-457200" algn="just">
              <a:buFont typeface="+mj-lt"/>
              <a:buAutoNum type="arabicPeriod"/>
            </a:pPr>
            <a:r>
              <a:rPr lang="ru-RU" dirty="0"/>
              <a:t>Путем интегрирования по частям уменьшается порядок производных;</a:t>
            </a:r>
          </a:p>
          <a:p>
            <a:pPr marL="457200" lvl="0" indent="-457200" algn="just">
              <a:buFont typeface="+mj-lt"/>
              <a:buAutoNum type="arabicPeriod"/>
            </a:pPr>
            <a:r>
              <a:rPr lang="ru-RU" dirty="0"/>
              <a:t>Вводится конечно-элементная аппроксимация для температурного поля, использующая параметры узлов и базисные функции конечных элементов;</a:t>
            </a:r>
          </a:p>
          <a:p>
            <a:pPr marL="457200" lvl="0" indent="-457200" algn="just">
              <a:buFont typeface="+mj-lt"/>
              <a:buAutoNum type="arabicPeriod"/>
            </a:pPr>
            <a:r>
              <a:rPr lang="ru-RU" dirty="0"/>
              <a:t>Проводится поэлементное интегрирование, вычисляются матрицы нагрузки элементов;</a:t>
            </a:r>
          </a:p>
          <a:p>
            <a:pPr marL="457200" lvl="0" indent="-457200" algn="just">
              <a:buFont typeface="+mj-lt"/>
              <a:buAutoNum type="arabicPeriod"/>
            </a:pPr>
            <a:r>
              <a:rPr lang="ru-RU" dirty="0"/>
              <a:t>Путем ансамблирования выводится глобальные уравнения;</a:t>
            </a:r>
          </a:p>
          <a:p>
            <a:pPr marL="457200" lvl="0" indent="-457200" algn="just">
              <a:buFont typeface="+mj-lt"/>
              <a:buAutoNum type="arabicPeriod"/>
            </a:pPr>
            <a:r>
              <a:rPr lang="ru-RU" dirty="0"/>
              <a:t>Задаются граничные условия;</a:t>
            </a:r>
          </a:p>
          <a:p>
            <a:pPr marL="457200" lvl="0" indent="-457200" algn="just">
              <a:buFont typeface="+mj-lt"/>
              <a:buAutoNum type="arabicPeriod"/>
            </a:pPr>
            <a:r>
              <a:rPr lang="ru-RU" dirty="0"/>
              <a:t>Решаются глобальные уравнения;</a:t>
            </a:r>
          </a:p>
          <a:p>
            <a:pPr marL="457200" lvl="0" indent="-457200" algn="just">
              <a:buFont typeface="+mj-lt"/>
              <a:buAutoNum type="arabicPeriod"/>
            </a:pPr>
            <a:r>
              <a:rPr lang="ru-RU" dirty="0"/>
              <a:t>Оцениваются тепловые потоки.</a:t>
            </a:r>
          </a:p>
          <a:p>
            <a:pPr marL="0" indent="0" algn="just">
              <a:buNone/>
            </a:pPr>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15</a:t>
            </a:fld>
            <a:endParaRPr lang="ru-RU" dirty="0"/>
          </a:p>
        </p:txBody>
      </p:sp>
    </p:spTree>
    <p:extLst>
      <p:ext uri="{BB962C8B-B14F-4D97-AF65-F5344CB8AC3E}">
        <p14:creationId xmlns:p14="http://schemas.microsoft.com/office/powerpoint/2010/main" xmlns="" val="11454591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Методика исследования тепловых режимов с помощью САПР</a:t>
            </a:r>
            <a:br>
              <a:rPr lang="ru-RU" dirty="0" smtClean="0"/>
            </a:br>
            <a:r>
              <a:rPr lang="ru-RU" dirty="0" smtClean="0"/>
              <a:t>Создание проекта</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582188" y="1266825"/>
            <a:ext cx="4151073" cy="5049838"/>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16</a:t>
            </a:fld>
            <a:endParaRPr lang="ru-RU" dirty="0"/>
          </a:p>
        </p:txBody>
      </p:sp>
    </p:spTree>
    <p:extLst>
      <p:ext uri="{BB962C8B-B14F-4D97-AF65-F5344CB8AC3E}">
        <p14:creationId xmlns:p14="http://schemas.microsoft.com/office/powerpoint/2010/main" xmlns="" val="42557582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Методика исследования тепловых режимов с помощью САПР</a:t>
            </a:r>
            <a:br>
              <a:rPr lang="ru-RU" dirty="0"/>
            </a:br>
            <a:r>
              <a:rPr lang="ru-RU" dirty="0" smtClean="0"/>
              <a:t>Описание входных параметров и запуск расчета</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014537" y="1810544"/>
            <a:ext cx="5343525" cy="3581400"/>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17</a:t>
            </a:fld>
            <a:endParaRPr lang="ru-RU" dirty="0"/>
          </a:p>
        </p:txBody>
      </p:sp>
    </p:spTree>
    <p:extLst>
      <p:ext uri="{BB962C8B-B14F-4D97-AF65-F5344CB8AC3E}">
        <p14:creationId xmlns:p14="http://schemas.microsoft.com/office/powerpoint/2010/main" xmlns="" val="33106770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Методика исследования тепловых режимов с помощью САПР</a:t>
            </a:r>
            <a:br>
              <a:rPr lang="ru-RU" dirty="0"/>
            </a:br>
            <a:r>
              <a:rPr lang="ru-RU" dirty="0" smtClean="0"/>
              <a:t>Визуализация результатов</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085975" y="2739231"/>
            <a:ext cx="5200650" cy="1724025"/>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18</a:t>
            </a:fld>
            <a:endParaRPr lang="ru-RU" dirty="0"/>
          </a:p>
        </p:txBody>
      </p:sp>
    </p:spTree>
    <p:extLst>
      <p:ext uri="{BB962C8B-B14F-4D97-AF65-F5344CB8AC3E}">
        <p14:creationId xmlns:p14="http://schemas.microsoft.com/office/powerpoint/2010/main" xmlns="" val="24341453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Примеры визуализации</a:t>
            </a:r>
            <a:endParaRPr lang="ru-RU" dirty="0"/>
          </a:p>
        </p:txBody>
      </p:sp>
      <p:pic>
        <p:nvPicPr>
          <p:cNvPr id="5" name="вырез.avi">
            <a:hlinkClick r:id="" action="ppaction://media"/>
          </p:cNvPr>
          <p:cNvPicPr>
            <a:picLocks noGrp="1" noChangeAspect="1"/>
          </p:cNvPicPr>
          <p:nvPr>
            <p:ph idx="1"/>
            <a:videoFile r:link="rId1"/>
            <p:extLst>
              <p:ext uri="{DAA4B4D4-6D71-4841-9C94-3DE7FCFB9230}">
                <p14:media xmlns:p14="http://schemas.microsoft.com/office/powerpoint/2010/main" xmlns="" r:embed="rId3">
                  <p14:trim st="4546.826"/>
                </p14:media>
              </p:ext>
            </p:extLst>
          </p:nvPr>
        </p:nvPicPr>
        <p:blipFill>
          <a:blip r:embed="rId4"/>
          <a:stretch>
            <a:fillRect/>
          </a:stretch>
        </p:blipFill>
        <p:spPr>
          <a:xfrm>
            <a:off x="457200" y="1179513"/>
            <a:ext cx="8458200" cy="4843462"/>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19</a:t>
            </a:fld>
            <a:endParaRPr lang="ru-RU" dirty="0"/>
          </a:p>
        </p:txBody>
      </p:sp>
    </p:spTree>
    <p:extLst>
      <p:ext uri="{BB962C8B-B14F-4D97-AF65-F5344CB8AC3E}">
        <p14:creationId xmlns:p14="http://schemas.microsoft.com/office/powerpoint/2010/main" xmlns="" val="1523323630"/>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266700"/>
            <a:ext cx="8831263" cy="1082675"/>
          </a:xfrm>
        </p:spPr>
        <p:txBody>
          <a:bodyPr>
            <a:noAutofit/>
          </a:bodyPr>
          <a:lstStyle/>
          <a:p>
            <a:pPr algn="ctr">
              <a:defRPr/>
            </a:pPr>
            <a:r>
              <a:rPr lang="ru-RU" dirty="0"/>
              <a:t>Исходные </a:t>
            </a:r>
            <a:r>
              <a:rPr lang="ru-RU" dirty="0" smtClean="0"/>
              <a:t>данные</a:t>
            </a:r>
            <a:br>
              <a:rPr lang="ru-RU" dirty="0" smtClean="0"/>
            </a:br>
            <a:r>
              <a:rPr lang="ru-RU" sz="2400" dirty="0" smtClean="0"/>
              <a:t>Цель и задача исследования</a:t>
            </a:r>
            <a:endParaRPr lang="ru-RU" sz="2400" dirty="0"/>
          </a:p>
        </p:txBody>
      </p:sp>
      <p:sp>
        <p:nvSpPr>
          <p:cNvPr id="4099" name="Номер слайда 3"/>
          <p:cNvSpPr>
            <a:spLocks noGrp="1"/>
          </p:cNvSpPr>
          <p:nvPr>
            <p:ph type="sldNum" sz="quarter" idx="10"/>
          </p:nvPr>
        </p:nvSpPr>
        <p:spPr bwMode="auto">
          <a:xfrm>
            <a:off x="8467725" y="6446838"/>
            <a:ext cx="638175"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rgbClr val="DD7E0E"/>
              </a:buClr>
              <a:buSzPct val="80000"/>
              <a:buFont typeface="Wingdings" pitchFamily="2" charset="2"/>
              <a:buChar char="§"/>
              <a:tabLst>
                <a:tab pos="179388" algn="l"/>
              </a:tabLst>
              <a:defRPr sz="2200">
                <a:solidFill>
                  <a:schemeClr val="tx1"/>
                </a:solidFill>
                <a:latin typeface="Arial" charset="0"/>
                <a:cs typeface="Arial" charset="0"/>
              </a:defRPr>
            </a:lvl1pPr>
            <a:lvl2pPr marL="742950" indent="-285750" eaLnBrk="0" hangingPunct="0">
              <a:spcBef>
                <a:spcPct val="20000"/>
              </a:spcBef>
              <a:buClr>
                <a:srgbClr val="DD7E0E"/>
              </a:buClr>
              <a:buFont typeface="Arial" charset="0"/>
              <a:buChar char="–"/>
              <a:defRPr sz="2800">
                <a:solidFill>
                  <a:srgbClr val="404040"/>
                </a:solidFill>
                <a:latin typeface="Arial" charset="0"/>
                <a:cs typeface="Arial" charset="0"/>
              </a:defRPr>
            </a:lvl2pPr>
            <a:lvl3pPr marL="1143000" indent="-228600" eaLnBrk="0" hangingPunct="0">
              <a:spcBef>
                <a:spcPct val="20000"/>
              </a:spcBef>
              <a:buClr>
                <a:srgbClr val="DD7E0E"/>
              </a:buClr>
              <a:buFont typeface="Arial" charset="0"/>
              <a:buChar char="•"/>
              <a:defRPr sz="1600">
                <a:solidFill>
                  <a:srgbClr val="595959"/>
                </a:solidFill>
                <a:latin typeface="Arial" charset="0"/>
                <a:cs typeface="Arial" charset="0"/>
              </a:defRPr>
            </a:lvl3pPr>
            <a:lvl4pPr marL="1600200" indent="-228600" eaLnBrk="0" hangingPunct="0">
              <a:spcBef>
                <a:spcPct val="20000"/>
              </a:spcBef>
              <a:buFont typeface="Arial" charset="0"/>
              <a:buChar char="–"/>
              <a:defRPr sz="1400">
                <a:solidFill>
                  <a:srgbClr val="595959"/>
                </a:solidFill>
                <a:latin typeface="Arial" charset="0"/>
                <a:cs typeface="Arial" charset="0"/>
              </a:defRPr>
            </a:lvl4pPr>
            <a:lvl5pPr marL="2057400" indent="-228600" eaLnBrk="0" hangingPunct="0">
              <a:spcBef>
                <a:spcPct val="20000"/>
              </a:spcBef>
              <a:buFont typeface="Arial" charset="0"/>
              <a:buChar char="»"/>
              <a:defRPr sz="1200">
                <a:solidFill>
                  <a:srgbClr val="595959"/>
                </a:solidFill>
                <a:latin typeface="Arial" charset="0"/>
                <a:cs typeface="Arial" charset="0"/>
              </a:defRPr>
            </a:lvl5pPr>
            <a:lvl6pPr marL="2514600" indent="-228600" eaLnBrk="0" fontAlgn="base" hangingPunct="0">
              <a:spcBef>
                <a:spcPct val="20000"/>
              </a:spcBef>
              <a:spcAft>
                <a:spcPct val="0"/>
              </a:spcAft>
              <a:buFont typeface="Arial" charset="0"/>
              <a:buChar char="»"/>
              <a:defRPr sz="1200">
                <a:solidFill>
                  <a:srgbClr val="595959"/>
                </a:solidFill>
                <a:latin typeface="Arial" charset="0"/>
                <a:cs typeface="Arial" charset="0"/>
              </a:defRPr>
            </a:lvl6pPr>
            <a:lvl7pPr marL="2971800" indent="-228600" eaLnBrk="0" fontAlgn="base" hangingPunct="0">
              <a:spcBef>
                <a:spcPct val="20000"/>
              </a:spcBef>
              <a:spcAft>
                <a:spcPct val="0"/>
              </a:spcAft>
              <a:buFont typeface="Arial" charset="0"/>
              <a:buChar char="»"/>
              <a:defRPr sz="1200">
                <a:solidFill>
                  <a:srgbClr val="595959"/>
                </a:solidFill>
                <a:latin typeface="Arial" charset="0"/>
                <a:cs typeface="Arial" charset="0"/>
              </a:defRPr>
            </a:lvl7pPr>
            <a:lvl8pPr marL="3429000" indent="-228600" eaLnBrk="0" fontAlgn="base" hangingPunct="0">
              <a:spcBef>
                <a:spcPct val="20000"/>
              </a:spcBef>
              <a:spcAft>
                <a:spcPct val="0"/>
              </a:spcAft>
              <a:buFont typeface="Arial" charset="0"/>
              <a:buChar char="»"/>
              <a:defRPr sz="1200">
                <a:solidFill>
                  <a:srgbClr val="595959"/>
                </a:solidFill>
                <a:latin typeface="Arial" charset="0"/>
                <a:cs typeface="Arial" charset="0"/>
              </a:defRPr>
            </a:lvl8pPr>
            <a:lvl9pPr marL="3886200" indent="-228600" eaLnBrk="0" fontAlgn="base" hangingPunct="0">
              <a:spcBef>
                <a:spcPct val="20000"/>
              </a:spcBef>
              <a:spcAft>
                <a:spcPct val="0"/>
              </a:spcAft>
              <a:buFont typeface="Arial" charset="0"/>
              <a:buChar char="»"/>
              <a:defRPr sz="1200">
                <a:solidFill>
                  <a:srgbClr val="595959"/>
                </a:solidFill>
                <a:latin typeface="Arial" charset="0"/>
                <a:cs typeface="Arial" charset="0"/>
              </a:defRPr>
            </a:lvl9pPr>
          </a:lstStyle>
          <a:p>
            <a:pPr eaLnBrk="1" fontAlgn="base" hangingPunct="1">
              <a:spcBef>
                <a:spcPct val="0"/>
              </a:spcBef>
              <a:spcAft>
                <a:spcPct val="0"/>
              </a:spcAft>
              <a:buClrTx/>
              <a:buSzTx/>
              <a:buFontTx/>
              <a:buNone/>
            </a:pPr>
            <a:fld id="{8D025902-2089-46A9-8EA1-223D39CF4489}" type="slidenum">
              <a:rPr lang="ru-RU" altLang="ru-RU" sz="2000" smtClean="0">
                <a:solidFill>
                  <a:srgbClr val="262626"/>
                </a:solidFill>
              </a:rPr>
              <a:pPr eaLnBrk="1" fontAlgn="base" hangingPunct="1">
                <a:spcBef>
                  <a:spcPct val="0"/>
                </a:spcBef>
                <a:spcAft>
                  <a:spcPct val="0"/>
                </a:spcAft>
                <a:buClrTx/>
                <a:buSzTx/>
                <a:buFontTx/>
                <a:buNone/>
              </a:pPr>
              <a:t>2</a:t>
            </a:fld>
            <a:endParaRPr lang="ru-RU" altLang="ru-RU" sz="2000" smtClean="0">
              <a:solidFill>
                <a:srgbClr val="262626"/>
              </a:solidFill>
            </a:endParaRPr>
          </a:p>
        </p:txBody>
      </p:sp>
      <p:sp>
        <p:nvSpPr>
          <p:cNvPr id="3" name="Объект 2"/>
          <p:cNvSpPr>
            <a:spLocks noGrp="1"/>
          </p:cNvSpPr>
          <p:nvPr>
            <p:ph idx="1"/>
          </p:nvPr>
        </p:nvSpPr>
        <p:spPr>
          <a:xfrm>
            <a:off x="1006475" y="1744663"/>
            <a:ext cx="7429500" cy="4602162"/>
          </a:xfrm>
        </p:spPr>
        <p:txBody>
          <a:bodyPr/>
          <a:lstStyle/>
          <a:p>
            <a:pPr algn="just">
              <a:defRPr/>
            </a:pPr>
            <a:r>
              <a:rPr lang="ru-RU" sz="2400" b="1" dirty="0" smtClean="0"/>
              <a:t>Цель</a:t>
            </a:r>
            <a:r>
              <a:rPr lang="ru-RU" sz="2400" dirty="0" smtClean="0"/>
              <a:t>:</a:t>
            </a:r>
          </a:p>
          <a:p>
            <a:pPr marL="0" indent="0" algn="just">
              <a:buFont typeface="Wingdings" pitchFamily="2" charset="2"/>
              <a:buNone/>
              <a:defRPr/>
            </a:pPr>
            <a:r>
              <a:rPr lang="ru-RU" sz="2400" dirty="0" smtClean="0"/>
              <a:t>Разработка методики применения модуля </a:t>
            </a:r>
            <a:r>
              <a:rPr lang="en-US" sz="2400" dirty="0" smtClean="0"/>
              <a:t>Flow Simulation </a:t>
            </a:r>
            <a:r>
              <a:rPr lang="ru-RU" sz="2400" dirty="0" smtClean="0"/>
              <a:t>для исследования тепловых режимов конструкций до первого уровня.</a:t>
            </a:r>
          </a:p>
          <a:p>
            <a:pPr algn="just">
              <a:defRPr/>
            </a:pPr>
            <a:r>
              <a:rPr lang="ru-RU" sz="2400" b="1" dirty="0" smtClean="0"/>
              <a:t>Задача:</a:t>
            </a:r>
            <a:r>
              <a:rPr lang="ru-RU" sz="2400" dirty="0" smtClean="0"/>
              <a:t> </a:t>
            </a:r>
          </a:p>
          <a:p>
            <a:pPr marL="0" indent="0" algn="just">
              <a:buFont typeface="Wingdings" pitchFamily="2" charset="2"/>
              <a:buNone/>
              <a:defRPr/>
            </a:pPr>
            <a:r>
              <a:rPr lang="ru-RU" sz="2400" dirty="0" smtClean="0"/>
              <a:t>Создание алгоритма применения разработанной методики.</a:t>
            </a:r>
          </a:p>
          <a:p>
            <a:pPr marL="0" indent="0" algn="just">
              <a:buFont typeface="Wingdings" pitchFamily="2" charset="2"/>
              <a:buNone/>
              <a:defRPr/>
            </a:pPr>
            <a:r>
              <a:rPr lang="ru-RU" sz="2400" dirty="0" smtClean="0"/>
              <a:t>Составление требований и рекомендаций по выполнению исследования с помощью модуля </a:t>
            </a:r>
            <a:r>
              <a:rPr lang="en-US" sz="2400" dirty="0" smtClean="0"/>
              <a:t>Flow Simulation</a:t>
            </a:r>
            <a:r>
              <a:rPr lang="ru-RU" sz="2400" dirty="0" smtClean="0"/>
              <a:t>.</a:t>
            </a:r>
          </a:p>
          <a:p>
            <a:pPr marL="0" indent="0" algn="just">
              <a:buFont typeface="Wingdings" pitchFamily="2" charset="2"/>
              <a:buNone/>
              <a:defRPr/>
            </a:pPr>
            <a:endParaRPr lang="ru-RU"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Примеры визуализации</a:t>
            </a:r>
            <a:endParaRPr lang="ru-RU" dirty="0"/>
          </a:p>
        </p:txBody>
      </p:sp>
      <p:pic>
        <p:nvPicPr>
          <p:cNvPr id="5" name="потоки.avi">
            <a:hlinkClick r:id="" action="ppaction://media"/>
          </p:cNvPr>
          <p:cNvPicPr>
            <a:picLocks noGrp="1" noChangeAspect="1"/>
          </p:cNvPicPr>
          <p:nvPr>
            <p:ph idx="1"/>
            <a:videoFile r:link="rId1"/>
            <p:extLst>
              <p:ext uri="{DAA4B4D4-6D71-4841-9C94-3DE7FCFB9230}">
                <p14:media xmlns:p14="http://schemas.microsoft.com/office/powerpoint/2010/main" xmlns="" r:embed="rId3">
                  <p14:trim st="2012.7924"/>
                </p14:media>
              </p:ext>
            </p:extLst>
          </p:nvPr>
        </p:nvPicPr>
        <p:blipFill>
          <a:blip r:embed="rId4"/>
          <a:stretch>
            <a:fillRect/>
          </a:stretch>
        </p:blipFill>
        <p:spPr>
          <a:xfrm>
            <a:off x="457200" y="1120775"/>
            <a:ext cx="8458200" cy="4962525"/>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20</a:t>
            </a:fld>
            <a:endParaRPr lang="ru-RU" dirty="0"/>
          </a:p>
        </p:txBody>
      </p:sp>
    </p:spTree>
    <p:extLst>
      <p:ext uri="{BB962C8B-B14F-4D97-AF65-F5344CB8AC3E}">
        <p14:creationId xmlns:p14="http://schemas.microsoft.com/office/powerpoint/2010/main" xmlns="" val="17300785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Выбор разрешения задачи</a:t>
            </a: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xmlns="" val="3863967526"/>
              </p:ext>
            </p:extLst>
          </p:nvPr>
        </p:nvGraphicFramePr>
        <p:xfrm>
          <a:off x="0" y="905669"/>
          <a:ext cx="9144000" cy="4077812"/>
        </p:xfrm>
        <a:graphic>
          <a:graphicData uri="http://schemas.openxmlformats.org/drawingml/2006/table">
            <a:tbl>
              <a:tblPr firstRow="1" firstCol="1" bandRow="1">
                <a:tableStyleId>{5C22544A-7EE6-4342-B048-85BDC9FD1C3A}</a:tableStyleId>
              </a:tblPr>
              <a:tblGrid>
                <a:gridCol w="1132866"/>
                <a:gridCol w="1132866"/>
                <a:gridCol w="1132866"/>
                <a:gridCol w="1132866"/>
                <a:gridCol w="1535034"/>
                <a:gridCol w="1944636"/>
                <a:gridCol w="1132866"/>
              </a:tblGrid>
              <a:tr h="834548">
                <a:tc>
                  <a:txBody>
                    <a:bodyPr/>
                    <a:lstStyle/>
                    <a:p>
                      <a:pPr algn="ctr">
                        <a:lnSpc>
                          <a:spcPct val="150000"/>
                        </a:lnSpc>
                        <a:spcAft>
                          <a:spcPts val="0"/>
                        </a:spcAft>
                      </a:pPr>
                      <a:r>
                        <a:rPr lang="ru-RU" sz="1200" dirty="0">
                          <a:effectLst/>
                          <a:latin typeface="+mn-lt"/>
                        </a:rPr>
                        <a:t>Разрешение задачи</a:t>
                      </a:r>
                      <a:endParaRPr lang="ru-RU" sz="1200" dirty="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dirty="0">
                          <a:effectLst/>
                          <a:latin typeface="+mn-lt"/>
                        </a:rPr>
                        <a:t>Время генерации сетки</a:t>
                      </a:r>
                      <a:endParaRPr lang="ru-RU" sz="1200" dirty="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Количество итераций</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Время решения</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Статус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Средняя температура</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Максимальная температура</a:t>
                      </a:r>
                      <a:endParaRPr lang="ru-RU" sz="1200">
                        <a:effectLst/>
                        <a:latin typeface="+mn-lt"/>
                        <a:ea typeface="Calibri"/>
                        <a:cs typeface="Times New Roman"/>
                      </a:endParaRPr>
                    </a:p>
                  </a:txBody>
                  <a:tcPr marL="43284" marR="43284" marT="0" marB="0" anchor="ctr"/>
                </a:tc>
              </a:tr>
              <a:tr h="357664">
                <a:tc>
                  <a:txBody>
                    <a:bodyPr/>
                    <a:lstStyle/>
                    <a:p>
                      <a:pPr algn="ctr">
                        <a:lnSpc>
                          <a:spcPct val="150000"/>
                        </a:lnSpc>
                        <a:spcAft>
                          <a:spcPts val="0"/>
                        </a:spcAft>
                      </a:pPr>
                      <a:r>
                        <a:rPr lang="ru-RU" sz="1200">
                          <a:effectLst/>
                          <a:latin typeface="+mn-lt"/>
                        </a:rPr>
                        <a:t>1</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43с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105</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14м 39с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Расчет завершен</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120,1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120,9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r>
              <a:tr h="357664">
                <a:tc>
                  <a:txBody>
                    <a:bodyPr/>
                    <a:lstStyle/>
                    <a:p>
                      <a:pPr algn="ctr">
                        <a:lnSpc>
                          <a:spcPct val="150000"/>
                        </a:lnSpc>
                        <a:spcAft>
                          <a:spcPts val="0"/>
                        </a:spcAft>
                      </a:pPr>
                      <a:r>
                        <a:rPr lang="ru-RU" sz="1200">
                          <a:effectLst/>
                          <a:latin typeface="+mn-lt"/>
                        </a:rPr>
                        <a:t>2</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27с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92</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9м 40с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Расчет завершен</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119,3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120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r>
              <a:tr h="357664">
                <a:tc>
                  <a:txBody>
                    <a:bodyPr/>
                    <a:lstStyle/>
                    <a:p>
                      <a:pPr algn="ctr">
                        <a:lnSpc>
                          <a:spcPct val="150000"/>
                        </a:lnSpc>
                        <a:spcAft>
                          <a:spcPts val="0"/>
                        </a:spcAft>
                      </a:pPr>
                      <a:r>
                        <a:rPr lang="ru-RU" sz="1200">
                          <a:effectLst/>
                          <a:latin typeface="+mn-lt"/>
                        </a:rPr>
                        <a:t>3</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31с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103</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15м 44с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Расчет завершен</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115,6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116,5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r>
              <a:tr h="357664">
                <a:tc>
                  <a:txBody>
                    <a:bodyPr/>
                    <a:lstStyle/>
                    <a:p>
                      <a:pPr algn="ctr">
                        <a:lnSpc>
                          <a:spcPct val="150000"/>
                        </a:lnSpc>
                        <a:spcAft>
                          <a:spcPts val="0"/>
                        </a:spcAft>
                      </a:pPr>
                      <a:r>
                        <a:rPr lang="ru-RU" sz="1200">
                          <a:effectLst/>
                          <a:latin typeface="+mn-lt"/>
                        </a:rPr>
                        <a:t>4</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32с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106</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16м 31с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Расчет завершен</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118,3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119,2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r>
              <a:tr h="357664">
                <a:tc>
                  <a:txBody>
                    <a:bodyPr/>
                    <a:lstStyle/>
                    <a:p>
                      <a:pPr algn="ctr">
                        <a:lnSpc>
                          <a:spcPct val="150000"/>
                        </a:lnSpc>
                        <a:spcAft>
                          <a:spcPts val="0"/>
                        </a:spcAft>
                      </a:pPr>
                      <a:r>
                        <a:rPr lang="ru-RU" sz="1200">
                          <a:effectLst/>
                          <a:latin typeface="+mn-lt"/>
                        </a:rPr>
                        <a:t>5</a:t>
                      </a:r>
                    </a:p>
                    <a:p>
                      <a:pPr algn="ctr">
                        <a:lnSpc>
                          <a:spcPct val="150000"/>
                        </a:lnSpc>
                        <a:spcAft>
                          <a:spcPts val="0"/>
                        </a:spcAft>
                      </a:pPr>
                      <a:r>
                        <a:rPr lang="ru-RU" sz="1200">
                          <a:effectLst/>
                          <a:latin typeface="+mn-lt"/>
                        </a:rPr>
                        <a:t> </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43с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124</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27м 25с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dirty="0">
                          <a:effectLst/>
                          <a:latin typeface="+mn-lt"/>
                        </a:rPr>
                        <a:t>Расчет завершен</a:t>
                      </a:r>
                      <a:endParaRPr lang="ru-RU" sz="1200" dirty="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122,8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123,6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r>
              <a:tr h="357664">
                <a:tc>
                  <a:txBody>
                    <a:bodyPr/>
                    <a:lstStyle/>
                    <a:p>
                      <a:pPr algn="ctr">
                        <a:lnSpc>
                          <a:spcPct val="150000"/>
                        </a:lnSpc>
                        <a:spcAft>
                          <a:spcPts val="0"/>
                        </a:spcAft>
                      </a:pPr>
                      <a:r>
                        <a:rPr lang="ru-RU" sz="1200" dirty="0">
                          <a:effectLst/>
                          <a:latin typeface="+mn-lt"/>
                        </a:rPr>
                        <a:t>6</a:t>
                      </a:r>
                      <a:endParaRPr lang="ru-RU" sz="1200" dirty="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42с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287</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1ч 17м 41с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Расчет завершен</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a:effectLst/>
                          <a:latin typeface="+mn-lt"/>
                        </a:rPr>
                        <a:t>125,5 </a:t>
                      </a:r>
                      <a:r>
                        <a:rPr lang="ru-RU" sz="1200" baseline="30000">
                          <a:effectLst/>
                          <a:latin typeface="+mn-lt"/>
                        </a:rPr>
                        <a:t>0</a:t>
                      </a:r>
                      <a:r>
                        <a:rPr lang="ru-RU" sz="1200">
                          <a:effectLst/>
                          <a:latin typeface="+mn-lt"/>
                        </a:rPr>
                        <a:t>С</a:t>
                      </a:r>
                      <a:endParaRPr lang="ru-RU" sz="1200">
                        <a:effectLst/>
                        <a:latin typeface="+mn-lt"/>
                        <a:ea typeface="Calibri"/>
                        <a:cs typeface="Times New Roman"/>
                      </a:endParaRPr>
                    </a:p>
                  </a:txBody>
                  <a:tcPr marL="43284" marR="43284" marT="0" marB="0" anchor="ctr"/>
                </a:tc>
                <a:tc>
                  <a:txBody>
                    <a:bodyPr/>
                    <a:lstStyle/>
                    <a:p>
                      <a:pPr algn="ctr">
                        <a:lnSpc>
                          <a:spcPct val="150000"/>
                        </a:lnSpc>
                        <a:spcAft>
                          <a:spcPts val="0"/>
                        </a:spcAft>
                      </a:pPr>
                      <a:r>
                        <a:rPr lang="ru-RU" sz="1200" dirty="0">
                          <a:effectLst/>
                          <a:latin typeface="+mn-lt"/>
                        </a:rPr>
                        <a:t>126,4 </a:t>
                      </a:r>
                      <a:r>
                        <a:rPr lang="ru-RU" sz="1200" baseline="30000" dirty="0">
                          <a:effectLst/>
                          <a:latin typeface="+mn-lt"/>
                        </a:rPr>
                        <a:t>0</a:t>
                      </a:r>
                      <a:r>
                        <a:rPr lang="ru-RU" sz="1200" dirty="0">
                          <a:effectLst/>
                          <a:latin typeface="+mn-lt"/>
                        </a:rPr>
                        <a:t>С</a:t>
                      </a:r>
                      <a:endParaRPr lang="ru-RU" sz="1200" dirty="0">
                        <a:effectLst/>
                        <a:latin typeface="+mn-lt"/>
                        <a:ea typeface="Calibri"/>
                        <a:cs typeface="Times New Roman"/>
                      </a:endParaRPr>
                    </a:p>
                  </a:txBody>
                  <a:tcPr marL="43284" marR="43284" marT="0" marB="0" anchor="ctr"/>
                </a:tc>
              </a:tr>
              <a:tr h="357664">
                <a:tc>
                  <a:txBody>
                    <a:bodyPr/>
                    <a:lstStyle/>
                    <a:p>
                      <a:pPr algn="ctr">
                        <a:lnSpc>
                          <a:spcPct val="150000"/>
                        </a:lnSpc>
                        <a:spcAft>
                          <a:spcPts val="0"/>
                        </a:spcAft>
                      </a:pPr>
                      <a:r>
                        <a:rPr lang="ru-RU" sz="1200" dirty="0">
                          <a:effectLst/>
                          <a:latin typeface="+mn-lt"/>
                          <a:ea typeface="Calibri"/>
                          <a:cs typeface="Times New Roman"/>
                        </a:rPr>
                        <a:t>7</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40с</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475</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3ч 9м 51с</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Расчет завершен</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127,6</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128,5</a:t>
                      </a:r>
                    </a:p>
                  </a:txBody>
                  <a:tcPr marL="68580" marR="68580" marT="0" marB="0" anchor="ctr"/>
                </a:tc>
              </a:tr>
              <a:tr h="357664">
                <a:tc>
                  <a:txBody>
                    <a:bodyPr/>
                    <a:lstStyle/>
                    <a:p>
                      <a:pPr algn="ctr">
                        <a:lnSpc>
                          <a:spcPct val="150000"/>
                        </a:lnSpc>
                        <a:spcAft>
                          <a:spcPts val="0"/>
                        </a:spcAft>
                      </a:pPr>
                      <a:r>
                        <a:rPr lang="ru-RU" sz="1200">
                          <a:effectLst/>
                          <a:latin typeface="+mn-lt"/>
                          <a:ea typeface="Calibri"/>
                          <a:cs typeface="Times New Roman"/>
                        </a:rPr>
                        <a:t>8</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67с</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544</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5ч 9м 54с</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Аварийное завершение</a:t>
                      </a:r>
                    </a:p>
                  </a:txBody>
                  <a:tcPr marL="68580" marR="68580" marT="0" marB="0" anchor="ctr"/>
                </a:tc>
                <a:tc>
                  <a:txBody>
                    <a:bodyPr/>
                    <a:lstStyle/>
                    <a:p>
                      <a:pPr algn="ctr">
                        <a:lnSpc>
                          <a:spcPct val="150000"/>
                        </a:lnSpc>
                        <a:spcAft>
                          <a:spcPts val="0"/>
                        </a:spcAft>
                      </a:pPr>
                      <a:r>
                        <a:rPr lang="ru-RU" sz="1200">
                          <a:effectLst/>
                          <a:latin typeface="+mn-lt"/>
                          <a:ea typeface="Calibri"/>
                          <a:cs typeface="Times New Roman"/>
                        </a:rPr>
                        <a:t>127</a:t>
                      </a:r>
                    </a:p>
                  </a:txBody>
                  <a:tcPr marL="68580" marR="68580" marT="0" marB="0" anchor="ctr"/>
                </a:tc>
                <a:tc>
                  <a:txBody>
                    <a:bodyPr/>
                    <a:lstStyle/>
                    <a:p>
                      <a:pPr algn="ctr">
                        <a:lnSpc>
                          <a:spcPct val="150000"/>
                        </a:lnSpc>
                        <a:spcAft>
                          <a:spcPts val="0"/>
                        </a:spcAft>
                      </a:pPr>
                      <a:r>
                        <a:rPr lang="ru-RU" sz="1200" dirty="0">
                          <a:effectLst/>
                          <a:latin typeface="+mn-lt"/>
                          <a:ea typeface="Calibri"/>
                          <a:cs typeface="Times New Roman"/>
                        </a:rPr>
                        <a:t>127,9</a:t>
                      </a:r>
                    </a:p>
                  </a:txBody>
                  <a:tcPr marL="68580" marR="68580" marT="0" marB="0" anchor="ctr"/>
                </a:tc>
              </a:tr>
            </a:tbl>
          </a:graphicData>
        </a:graphic>
      </p:graphicFrame>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21</a:t>
            </a:fld>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40374"/>
            <a:ext cx="9144000" cy="5577301"/>
          </a:xfrm>
          <a:prstGeom prst="rect">
            <a:avLst/>
          </a:prstGeom>
        </p:spPr>
      </p:pic>
    </p:spTree>
    <p:extLst>
      <p:ext uri="{BB962C8B-B14F-4D97-AF65-F5344CB8AC3E}">
        <p14:creationId xmlns:p14="http://schemas.microsoft.com/office/powerpoint/2010/main" xmlns="" val="14211586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Требования и рекомендации</a:t>
            </a:r>
            <a:endParaRPr lang="ru-RU" dirty="0"/>
          </a:p>
        </p:txBody>
      </p:sp>
      <p:sp>
        <p:nvSpPr>
          <p:cNvPr id="3" name="Объект 2"/>
          <p:cNvSpPr>
            <a:spLocks noGrp="1"/>
          </p:cNvSpPr>
          <p:nvPr>
            <p:ph idx="1"/>
          </p:nvPr>
        </p:nvSpPr>
        <p:spPr/>
        <p:txBody>
          <a:bodyPr/>
          <a:lstStyle/>
          <a:p>
            <a:r>
              <a:rPr lang="ru-RU" sz="1600" dirty="0"/>
              <a:t>Для того чтобы анализ был возможным и полученные результаты были верными необходимо выполнить следующие требования и рекомендации:</a:t>
            </a:r>
          </a:p>
          <a:p>
            <a:pPr lvl="0"/>
            <a:r>
              <a:rPr lang="ru-RU" sz="1600" dirty="0"/>
              <a:t>Должна иметься готовая 3</a:t>
            </a:r>
            <a:r>
              <a:rPr lang="en-US" sz="1600" dirty="0"/>
              <a:t>D</a:t>
            </a:r>
            <a:r>
              <a:rPr lang="ru-RU" sz="1600" dirty="0"/>
              <a:t> сборка исследуемого устройства, спроектированная в </a:t>
            </a:r>
            <a:r>
              <a:rPr lang="en-US" sz="1600" dirty="0"/>
              <a:t>SolidWorks</a:t>
            </a:r>
            <a:r>
              <a:rPr lang="ru-RU" sz="1600" dirty="0"/>
              <a:t> или преобразованная в *.</a:t>
            </a:r>
            <a:r>
              <a:rPr lang="en-US" sz="1600" dirty="0"/>
              <a:t>STEP</a:t>
            </a:r>
            <a:r>
              <a:rPr lang="ru-RU" sz="1600" dirty="0"/>
              <a:t> файл из другой программы 3</a:t>
            </a:r>
            <a:r>
              <a:rPr lang="en-US" sz="1600" dirty="0"/>
              <a:t>D</a:t>
            </a:r>
            <a:r>
              <a:rPr lang="ru-RU" sz="1600" dirty="0"/>
              <a:t> моделирования.</a:t>
            </a:r>
          </a:p>
          <a:p>
            <a:pPr lvl="0"/>
            <a:r>
              <a:rPr lang="ru-RU" sz="1600" dirty="0"/>
              <a:t>При проектировании трехмерной модели рекомендуется максимально точно описывать материалы, из которого состоит каждый ее элемент, это позволит сэкономить время на описание материалов во входных параметрах «проекта» исследования.</a:t>
            </a:r>
          </a:p>
          <a:p>
            <a:pPr lvl="0"/>
            <a:r>
              <a:rPr lang="ru-RU" sz="1600" dirty="0"/>
              <a:t>Из модели следует убрать все лишние элементы, не оказывающие или оказывающее слабое влияние на процесс теплопроводности. Оставшиеся элементы следует упростить, заменив их реальные корпуса примитивами. Это позволит сэкономить требуемые для получения решения ресурсы.</a:t>
            </a:r>
          </a:p>
          <a:p>
            <a:pPr lvl="0"/>
            <a:r>
              <a:rPr lang="ru-RU" sz="1600" dirty="0"/>
              <a:t>Для решения внутреннего типа задач в моделях, не имеющих собственного корпуса необходимо добавить на 3</a:t>
            </a:r>
            <a:r>
              <a:rPr lang="en-US" sz="1600" dirty="0"/>
              <a:t>D</a:t>
            </a:r>
            <a:r>
              <a:rPr lang="ru-RU" sz="1600" dirty="0"/>
              <a:t> модель дополнительную деталь – кожух с прорезями или вырезом для прохождения текучей среды. Кожух проектируется в соответствии с реалиями установки модели в изделие более высокого уровня конструкции.</a:t>
            </a:r>
          </a:p>
          <a:p>
            <a:pPr lvl="0"/>
            <a:r>
              <a:rPr lang="ru-RU" sz="1600" dirty="0"/>
              <a:t>При создании «проекта» исследования и описании входных данных необходимо указывать максимально верную и полную информацию исходя из условий эксплуатации и особенностей исследуемой модели.</a:t>
            </a:r>
          </a:p>
          <a:p>
            <a:pPr marL="0" indent="0">
              <a:buNone/>
            </a:pPr>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22</a:t>
            </a:fld>
            <a:endParaRPr lang="ru-RU" dirty="0"/>
          </a:p>
        </p:txBody>
      </p:sp>
    </p:spTree>
    <p:extLst>
      <p:ext uri="{BB962C8B-B14F-4D97-AF65-F5344CB8AC3E}">
        <p14:creationId xmlns:p14="http://schemas.microsoft.com/office/powerpoint/2010/main" xmlns="" val="31893309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Требования и рекомендации</a:t>
            </a:r>
            <a:endParaRPr lang="ru-RU" dirty="0"/>
          </a:p>
        </p:txBody>
      </p:sp>
      <p:sp>
        <p:nvSpPr>
          <p:cNvPr id="3" name="Объект 2"/>
          <p:cNvSpPr>
            <a:spLocks noGrp="1"/>
          </p:cNvSpPr>
          <p:nvPr>
            <p:ph idx="1"/>
          </p:nvPr>
        </p:nvSpPr>
        <p:spPr/>
        <p:txBody>
          <a:bodyPr/>
          <a:lstStyle/>
          <a:p>
            <a:pPr lvl="0"/>
            <a:r>
              <a:rPr lang="ru-RU" sz="1600" dirty="0"/>
              <a:t>Обязательно необходимо выбрать исследуемую физическую модель – теплопроводность в твердых телах. Остальные физические модели выбираются исходя из условий эксплуатации и особенностей исследуемой 3</a:t>
            </a:r>
            <a:r>
              <a:rPr lang="en-US" sz="1600" dirty="0"/>
              <a:t>D</a:t>
            </a:r>
            <a:r>
              <a:rPr lang="ru-RU" sz="1600" dirty="0"/>
              <a:t> модели.</a:t>
            </a:r>
          </a:p>
          <a:p>
            <a:pPr lvl="0"/>
            <a:r>
              <a:rPr lang="ru-RU" sz="1600" dirty="0"/>
              <a:t>При выборе радиационной теплопроводности необходимо в соответствии с особенностями последующей установки и сборки в составе конструкции боле высокого уровня правильно выбрать радиационные характеристики внутренних и внешних стенок.</a:t>
            </a:r>
          </a:p>
          <a:p>
            <a:pPr lvl="0"/>
            <a:r>
              <a:rPr lang="ru-RU" sz="1600" dirty="0"/>
              <a:t>Для оценочного или </a:t>
            </a:r>
            <a:r>
              <a:rPr lang="ru-RU" sz="1600" dirty="0" err="1"/>
              <a:t>критериального</a:t>
            </a:r>
            <a:r>
              <a:rPr lang="ru-RU" sz="1600" dirty="0"/>
              <a:t> расчета выбираются уровни разрешения задачи с первого по четвертый. Для получения точного значения – шестой или выше.</a:t>
            </a:r>
          </a:p>
          <a:p>
            <a:pPr lvl="0"/>
            <a:r>
              <a:rPr lang="ru-RU" sz="1600" dirty="0"/>
              <a:t>Модель должна быть «герметична». Необходимо пройти операцию вычисления объема и в случае ошибки выполнить требования программы по созданию заглушек, закрывающих все прорези и вырезы в корпусе устройства или созданном кожухе.</a:t>
            </a:r>
          </a:p>
          <a:p>
            <a:pPr lvl="0"/>
            <a:r>
              <a:rPr lang="ru-RU" sz="1600" dirty="0"/>
              <a:t>В «проекте» исследования обязательно должны быть описаны материалы, из которых сделаны теплонагруженные элементы и тела, принимающие участие в радиационном теплообмене. Задание материалов всем элементам модели увеличит точность расчета.</a:t>
            </a:r>
          </a:p>
          <a:p>
            <a:pPr lvl="0"/>
            <a:r>
              <a:rPr lang="ru-RU" sz="1600" dirty="0"/>
              <a:t>В качестве объемных источников тепла должны быть указаны теплонагруженные элементы и задана их рассеиваемая мощность</a:t>
            </a:r>
            <a:r>
              <a:rPr lang="ru-RU" sz="1600" dirty="0" smtClean="0"/>
              <a:t>.</a:t>
            </a:r>
            <a:endParaRPr lang="ru-RU" sz="1600"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23</a:t>
            </a:fld>
            <a:endParaRPr lang="ru-RU" dirty="0"/>
          </a:p>
        </p:txBody>
      </p:sp>
    </p:spTree>
    <p:extLst>
      <p:ext uri="{BB962C8B-B14F-4D97-AF65-F5344CB8AC3E}">
        <p14:creationId xmlns:p14="http://schemas.microsoft.com/office/powerpoint/2010/main" xmlns="" val="11430356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Требования и рекомендации</a:t>
            </a:r>
          </a:p>
        </p:txBody>
      </p:sp>
      <p:sp>
        <p:nvSpPr>
          <p:cNvPr id="3" name="Объект 2"/>
          <p:cNvSpPr>
            <a:spLocks noGrp="1"/>
          </p:cNvSpPr>
          <p:nvPr>
            <p:ph idx="1"/>
          </p:nvPr>
        </p:nvSpPr>
        <p:spPr/>
        <p:txBody>
          <a:bodyPr/>
          <a:lstStyle/>
          <a:p>
            <a:pPr lvl="0"/>
            <a:r>
              <a:rPr lang="ru-RU" sz="1600" dirty="0"/>
              <a:t> Если выбран радиационный теплообмен, необходимо указать и определить типы поверхностей, принимающих в нем участие.</a:t>
            </a:r>
          </a:p>
          <a:p>
            <a:pPr lvl="0"/>
            <a:r>
              <a:rPr lang="ru-RU" sz="1600" dirty="0"/>
              <a:t> В качестве граничных условий должно быть указано свободное или вынужденное течение среды через созданные заглушки.</a:t>
            </a:r>
          </a:p>
          <a:p>
            <a:pPr lvl="0"/>
            <a:r>
              <a:rPr lang="ru-RU" sz="1600" dirty="0"/>
              <a:t> После запуска расчета необходимо контролировать процесс получения решения с помощью окна «</a:t>
            </a:r>
            <a:r>
              <a:rPr lang="en-US" sz="1600" dirty="0"/>
              <a:t>Solver</a:t>
            </a:r>
            <a:r>
              <a:rPr lang="ru-RU" sz="1600" dirty="0"/>
              <a:t>» и дождаться оповещения окна «</a:t>
            </a:r>
            <a:r>
              <a:rPr lang="en-US" sz="1600" dirty="0"/>
              <a:t>Solver</a:t>
            </a:r>
            <a:r>
              <a:rPr lang="ru-RU" sz="1600" dirty="0"/>
              <a:t>» о том, что исследование завершено.</a:t>
            </a:r>
          </a:p>
          <a:p>
            <a:pPr lvl="0"/>
            <a:r>
              <a:rPr lang="ru-RU" sz="1600" dirty="0"/>
              <a:t> В процессе решения задачи не рекомендуется открывать сторонние программы и окна, так как это может привести к зависанию пакета программ </a:t>
            </a:r>
            <a:r>
              <a:rPr lang="en-US" sz="1600" dirty="0"/>
              <a:t>SolidWorks</a:t>
            </a:r>
            <a:r>
              <a:rPr lang="ru-RU" sz="1600" dirty="0"/>
              <a:t> вследствие нехватки системных ресурсов.</a:t>
            </a:r>
          </a:p>
          <a:p>
            <a:pPr lvl="0"/>
            <a:r>
              <a:rPr lang="ru-RU" sz="1600" dirty="0"/>
              <a:t> По завершению расчета необходимо загрузить результаты исследования в проект.</a:t>
            </a:r>
          </a:p>
          <a:p>
            <a:endParaRPr lang="ru-RU" sz="1600" dirty="0"/>
          </a:p>
          <a:p>
            <a:endParaRPr lang="ru-RU" sz="1400"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24</a:t>
            </a:fld>
            <a:endParaRPr lang="ru-RU" dirty="0"/>
          </a:p>
        </p:txBody>
      </p:sp>
    </p:spTree>
    <p:extLst>
      <p:ext uri="{BB962C8B-B14F-4D97-AF65-F5344CB8AC3E}">
        <p14:creationId xmlns:p14="http://schemas.microsoft.com/office/powerpoint/2010/main" xmlns="" val="225850240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Примеры применения методики</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964167"/>
            <a:ext cx="4438650" cy="4047732"/>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25</a:t>
            </a:fld>
            <a:endParaRPr lang="ru-RU" dirty="0"/>
          </a:p>
        </p:txBody>
      </p:sp>
      <p:sp>
        <p:nvSpPr>
          <p:cNvPr id="7" name="TextBox 6"/>
          <p:cNvSpPr txBox="1"/>
          <p:nvPr/>
        </p:nvSpPr>
        <p:spPr>
          <a:xfrm>
            <a:off x="4438651" y="964166"/>
            <a:ext cx="4705350" cy="646331"/>
          </a:xfrm>
          <a:prstGeom prst="rect">
            <a:avLst/>
          </a:prstGeom>
          <a:noFill/>
        </p:spPr>
        <p:txBody>
          <a:bodyPr wrap="square" rtlCol="0">
            <a:spAutoFit/>
          </a:bodyPr>
          <a:lstStyle/>
          <a:p>
            <a:r>
              <a:rPr lang="ru-RU" dirty="0" smtClean="0"/>
              <a:t>Конструкция в корпусе с вентилятором</a:t>
            </a:r>
          </a:p>
          <a:p>
            <a:r>
              <a:rPr lang="ru-RU" dirty="0" smtClean="0"/>
              <a:t>(крышка скрыта).</a:t>
            </a:r>
            <a:endParaRPr lang="ru-RU" dirty="0"/>
          </a:p>
        </p:txBody>
      </p:sp>
      <p:sp>
        <p:nvSpPr>
          <p:cNvPr id="9" name="TextBox 8"/>
          <p:cNvSpPr txBox="1"/>
          <p:nvPr/>
        </p:nvSpPr>
        <p:spPr>
          <a:xfrm>
            <a:off x="4438651" y="1610494"/>
            <a:ext cx="4314824" cy="2031325"/>
          </a:xfrm>
          <a:prstGeom prst="rect">
            <a:avLst/>
          </a:prstGeom>
          <a:noFill/>
        </p:spPr>
        <p:txBody>
          <a:bodyPr wrap="square" rtlCol="0">
            <a:spAutoFit/>
          </a:bodyPr>
          <a:lstStyle/>
          <a:p>
            <a:pPr algn="just"/>
            <a:r>
              <a:rPr lang="ru-RU" dirty="0"/>
              <a:t>В процессе решения произошло оповещение об отказе работы вентилятора в данных условиях. Этот отказ вызван отсутствием вентиляционных отверстий для свободного притока воздуха в корпус</a:t>
            </a:r>
            <a:r>
              <a:rPr lang="ru-RU" dirty="0" smtClean="0"/>
              <a:t>.</a:t>
            </a:r>
          </a:p>
          <a:p>
            <a:pPr algn="just"/>
            <a:endParaRPr lang="ru-RU" dirty="0"/>
          </a:p>
        </p:txBody>
      </p:sp>
    </p:spTree>
    <p:extLst>
      <p:ext uri="{BB962C8B-B14F-4D97-AF65-F5344CB8AC3E}">
        <p14:creationId xmlns:p14="http://schemas.microsoft.com/office/powerpoint/2010/main" xmlns="" val="41081407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Примеры применения методики</a:t>
            </a:r>
            <a:endParaRPr lang="ru-RU" dirty="0"/>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95736" y="1057275"/>
            <a:ext cx="5619289" cy="3687521"/>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26</a:t>
            </a:fld>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xmlns="" val="3071642223"/>
              </p:ext>
            </p:extLst>
          </p:nvPr>
        </p:nvGraphicFramePr>
        <p:xfrm>
          <a:off x="257176" y="4774724"/>
          <a:ext cx="8458200" cy="1920240"/>
        </p:xfrm>
        <a:graphic>
          <a:graphicData uri="http://schemas.openxmlformats.org/drawingml/2006/table">
            <a:tbl>
              <a:tblPr firstRow="1" firstCol="1" bandRow="1">
                <a:tableStyleId>{5C22544A-7EE6-4342-B048-85BDC9FD1C3A}</a:tableStyleId>
              </a:tblPr>
              <a:tblGrid>
                <a:gridCol w="4229100"/>
                <a:gridCol w="4229100"/>
              </a:tblGrid>
              <a:tr h="0">
                <a:tc>
                  <a:txBody>
                    <a:bodyPr/>
                    <a:lstStyle/>
                    <a:p>
                      <a:pPr algn="ctr">
                        <a:lnSpc>
                          <a:spcPct val="150000"/>
                        </a:lnSpc>
                        <a:spcAft>
                          <a:spcPts val="0"/>
                        </a:spcAft>
                        <a:tabLst>
                          <a:tab pos="450215" algn="l"/>
                        </a:tabLst>
                      </a:pPr>
                      <a:r>
                        <a:rPr lang="ru-RU" sz="1400" dirty="0">
                          <a:effectLst/>
                        </a:rPr>
                        <a:t>Параметр</a:t>
                      </a:r>
                      <a:endParaRPr lang="ru-RU"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rPr>
                        <a:t>Значение</a:t>
                      </a:r>
                      <a:endParaRPr lang="ru-RU" sz="1400" dirty="0">
                        <a:effectLst/>
                        <a:latin typeface="Times New Roman"/>
                        <a:ea typeface="Calibri"/>
                        <a:cs typeface="Times New Roman"/>
                      </a:endParaRPr>
                    </a:p>
                  </a:txBody>
                  <a:tcPr marL="68580" marR="68580" marT="0" marB="0" anchor="ctr"/>
                </a:tc>
              </a:tr>
              <a:tr h="0">
                <a:tc>
                  <a:txBody>
                    <a:bodyPr/>
                    <a:lstStyle/>
                    <a:p>
                      <a:pPr algn="ctr">
                        <a:lnSpc>
                          <a:spcPct val="150000"/>
                        </a:lnSpc>
                        <a:spcAft>
                          <a:spcPts val="0"/>
                        </a:spcAft>
                        <a:tabLst>
                          <a:tab pos="450215" algn="l"/>
                        </a:tabLst>
                      </a:pPr>
                      <a:r>
                        <a:rPr lang="ru-RU" sz="1400">
                          <a:effectLst/>
                        </a:rPr>
                        <a:t>Генерация сетки</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a:effectLst/>
                        </a:rPr>
                        <a:t>3м 6с</a:t>
                      </a:r>
                      <a:endParaRPr lang="ru-RU" sz="1400">
                        <a:effectLst/>
                        <a:latin typeface="Times New Roman"/>
                        <a:ea typeface="Calibri"/>
                        <a:cs typeface="Times New Roman"/>
                      </a:endParaRPr>
                    </a:p>
                  </a:txBody>
                  <a:tcPr marL="68580" marR="68580" marT="0" marB="0" anchor="ctr"/>
                </a:tc>
              </a:tr>
              <a:tr h="0">
                <a:tc>
                  <a:txBody>
                    <a:bodyPr/>
                    <a:lstStyle/>
                    <a:p>
                      <a:pPr algn="ctr">
                        <a:lnSpc>
                          <a:spcPct val="150000"/>
                        </a:lnSpc>
                        <a:spcAft>
                          <a:spcPts val="0"/>
                        </a:spcAft>
                        <a:tabLst>
                          <a:tab pos="450215" algn="l"/>
                        </a:tabLst>
                      </a:pPr>
                      <a:r>
                        <a:rPr lang="ru-RU" sz="1400">
                          <a:effectLst/>
                        </a:rPr>
                        <a:t>Время расчета</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a:effectLst/>
                        </a:rPr>
                        <a:t>2ч 15м 34с</a:t>
                      </a:r>
                      <a:endParaRPr lang="ru-RU" sz="1400">
                        <a:effectLst/>
                        <a:latin typeface="Times New Roman"/>
                        <a:ea typeface="Calibri"/>
                        <a:cs typeface="Times New Roman"/>
                      </a:endParaRPr>
                    </a:p>
                  </a:txBody>
                  <a:tcPr marL="68580" marR="68580" marT="0" marB="0" anchor="ctr"/>
                </a:tc>
              </a:tr>
              <a:tr h="0">
                <a:tc>
                  <a:txBody>
                    <a:bodyPr/>
                    <a:lstStyle/>
                    <a:p>
                      <a:pPr algn="ctr">
                        <a:lnSpc>
                          <a:spcPct val="150000"/>
                        </a:lnSpc>
                        <a:spcAft>
                          <a:spcPts val="0"/>
                        </a:spcAft>
                        <a:tabLst>
                          <a:tab pos="450215" algn="l"/>
                        </a:tabLst>
                      </a:pPr>
                      <a:r>
                        <a:rPr lang="ru-RU" sz="1400">
                          <a:effectLst/>
                        </a:rPr>
                        <a:t>Количество итераций</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a:effectLst/>
                        </a:rPr>
                        <a:t>191</a:t>
                      </a:r>
                      <a:endParaRPr lang="ru-RU" sz="1400">
                        <a:effectLst/>
                        <a:latin typeface="Times New Roman"/>
                        <a:ea typeface="Calibri"/>
                        <a:cs typeface="Times New Roman"/>
                      </a:endParaRPr>
                    </a:p>
                  </a:txBody>
                  <a:tcPr marL="68580" marR="68580" marT="0" marB="0" anchor="ctr"/>
                </a:tc>
              </a:tr>
              <a:tr h="0">
                <a:tc>
                  <a:txBody>
                    <a:bodyPr/>
                    <a:lstStyle/>
                    <a:p>
                      <a:pPr algn="ctr">
                        <a:lnSpc>
                          <a:spcPct val="150000"/>
                        </a:lnSpc>
                        <a:spcAft>
                          <a:spcPts val="0"/>
                        </a:spcAft>
                        <a:tabLst>
                          <a:tab pos="450215" algn="l"/>
                        </a:tabLst>
                      </a:pPr>
                      <a:r>
                        <a:rPr lang="ru-RU" sz="1400">
                          <a:effectLst/>
                        </a:rPr>
                        <a:t>Максимальное значение температуры</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a:effectLst/>
                        </a:rPr>
                        <a:t>177,8 </a:t>
                      </a:r>
                      <a:r>
                        <a:rPr lang="ru-RU" sz="1400" baseline="30000">
                          <a:effectLst/>
                        </a:rPr>
                        <a:t>0</a:t>
                      </a:r>
                      <a:r>
                        <a:rPr lang="ru-RU" sz="1400">
                          <a:effectLst/>
                        </a:rPr>
                        <a:t>С</a:t>
                      </a:r>
                      <a:endParaRPr lang="ru-RU" sz="1400">
                        <a:effectLst/>
                        <a:latin typeface="Times New Roman"/>
                        <a:ea typeface="Calibri"/>
                        <a:cs typeface="Times New Roman"/>
                      </a:endParaRPr>
                    </a:p>
                  </a:txBody>
                  <a:tcPr marL="68580" marR="68580" marT="0" marB="0" anchor="ctr"/>
                </a:tc>
              </a:tr>
              <a:tr h="0">
                <a:tc>
                  <a:txBody>
                    <a:bodyPr/>
                    <a:lstStyle/>
                    <a:p>
                      <a:pPr algn="ctr">
                        <a:lnSpc>
                          <a:spcPct val="150000"/>
                        </a:lnSpc>
                        <a:spcAft>
                          <a:spcPts val="0"/>
                        </a:spcAft>
                        <a:tabLst>
                          <a:tab pos="450215" algn="l"/>
                        </a:tabLst>
                      </a:pPr>
                      <a:r>
                        <a:rPr lang="ru-RU" sz="1400">
                          <a:effectLst/>
                        </a:rPr>
                        <a:t>Статус</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rPr>
                        <a:t>Расчет завершен</a:t>
                      </a:r>
                      <a:endParaRPr lang="ru-RU" sz="1400" dirty="0">
                        <a:effectLst/>
                        <a:latin typeface="Times New Roman"/>
                        <a:ea typeface="Calibri"/>
                        <a:cs typeface="Times New Roman"/>
                      </a:endParaRPr>
                    </a:p>
                  </a:txBody>
                  <a:tcPr marL="68580" marR="68580" marT="0" marB="0" anchor="ctr"/>
                </a:tc>
              </a:tr>
            </a:tbl>
          </a:graphicData>
        </a:graphic>
      </p:graphicFrame>
      <p:sp>
        <p:nvSpPr>
          <p:cNvPr id="7" name="TextBox 6"/>
          <p:cNvSpPr txBox="1"/>
          <p:nvPr/>
        </p:nvSpPr>
        <p:spPr>
          <a:xfrm>
            <a:off x="5915025" y="1025009"/>
            <a:ext cx="3228975" cy="2031325"/>
          </a:xfrm>
          <a:prstGeom prst="rect">
            <a:avLst/>
          </a:prstGeom>
          <a:noFill/>
        </p:spPr>
        <p:txBody>
          <a:bodyPr wrap="square" rtlCol="0">
            <a:spAutoFit/>
          </a:bodyPr>
          <a:lstStyle/>
          <a:p>
            <a:pPr algn="just"/>
            <a:r>
              <a:rPr lang="ru-RU" i="1" dirty="0" smtClean="0"/>
              <a:t>Вывод: </a:t>
            </a:r>
            <a:r>
              <a:rPr lang="ru-RU" dirty="0" smtClean="0"/>
              <a:t>низкая эффективность выбранной системы охлаждения. Необходимо обеспечить вентиляционные отверстия для свободного притока воздуха внутрь корпуса</a:t>
            </a:r>
            <a:endParaRPr lang="ru-RU" dirty="0"/>
          </a:p>
        </p:txBody>
      </p:sp>
    </p:spTree>
    <p:extLst>
      <p:ext uri="{BB962C8B-B14F-4D97-AF65-F5344CB8AC3E}">
        <p14:creationId xmlns:p14="http://schemas.microsoft.com/office/powerpoint/2010/main" xmlns="" val="3790276256"/>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Примеры применения методики</a:t>
            </a:r>
            <a:endParaRPr lang="ru-RU" dirty="0"/>
          </a:p>
        </p:txBody>
      </p:sp>
      <p:pic>
        <p:nvPicPr>
          <p:cNvPr id="5" name="Объект 4"/>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0" y="914400"/>
            <a:ext cx="2868105" cy="2838450"/>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27</a:t>
            </a:fld>
            <a:endParaRPr lang="ru-RU" dirty="0"/>
          </a:p>
        </p:txBody>
      </p:sp>
      <p:graphicFrame>
        <p:nvGraphicFramePr>
          <p:cNvPr id="6" name="Таблица 5"/>
          <p:cNvGraphicFramePr>
            <a:graphicFrameLocks noGrp="1"/>
          </p:cNvGraphicFramePr>
          <p:nvPr>
            <p:extLst>
              <p:ext uri="{D42A27DB-BD31-4B8C-83A1-F6EECF244321}">
                <p14:modId xmlns:p14="http://schemas.microsoft.com/office/powerpoint/2010/main" xmlns="" val="3347181952"/>
              </p:ext>
            </p:extLst>
          </p:nvPr>
        </p:nvGraphicFramePr>
        <p:xfrm>
          <a:off x="0" y="4157504"/>
          <a:ext cx="9144000" cy="2240280"/>
        </p:xfrm>
        <a:graphic>
          <a:graphicData uri="http://schemas.openxmlformats.org/drawingml/2006/table">
            <a:tbl>
              <a:tblPr firstRow="1" firstCol="1" bandRow="1">
                <a:tableStyleId>{5C22544A-7EE6-4342-B048-85BDC9FD1C3A}</a:tableStyleId>
              </a:tblPr>
              <a:tblGrid>
                <a:gridCol w="2771775"/>
                <a:gridCol w="3152775"/>
                <a:gridCol w="3219450"/>
              </a:tblGrid>
              <a:tr h="0">
                <a:tc>
                  <a:txBody>
                    <a:bodyPr/>
                    <a:lstStyle/>
                    <a:p>
                      <a:pPr algn="ctr">
                        <a:lnSpc>
                          <a:spcPct val="150000"/>
                        </a:lnSpc>
                        <a:spcAft>
                          <a:spcPts val="0"/>
                        </a:spcAft>
                        <a:tabLst>
                          <a:tab pos="450215" algn="l"/>
                        </a:tabLst>
                      </a:pPr>
                      <a:r>
                        <a:rPr lang="ru-RU" sz="1400" dirty="0">
                          <a:effectLst/>
                        </a:rPr>
                        <a:t>Параметр</a:t>
                      </a:r>
                      <a:endParaRPr lang="ru-RU"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smtClean="0">
                          <a:effectLst/>
                        </a:rPr>
                        <a:t>Значения</a:t>
                      </a:r>
                      <a:r>
                        <a:rPr lang="ru-RU" sz="1400" baseline="0" dirty="0" smtClean="0">
                          <a:effectLst/>
                        </a:rPr>
                        <a:t> при наличии обдува</a:t>
                      </a:r>
                      <a:endParaRPr lang="ru-RU"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smtClean="0">
                          <a:effectLst/>
                          <a:latin typeface="+mn-lt"/>
                          <a:ea typeface="Calibri"/>
                          <a:cs typeface="Times New Roman"/>
                        </a:rPr>
                        <a:t>Значения при отсутствии обдува</a:t>
                      </a:r>
                      <a:endParaRPr lang="ru-RU" sz="1400" dirty="0">
                        <a:effectLst/>
                        <a:latin typeface="+mn-lt"/>
                        <a:ea typeface="Calibri"/>
                        <a:cs typeface="Times New Roman"/>
                      </a:endParaRPr>
                    </a:p>
                  </a:txBody>
                  <a:tcPr marL="68580" marR="68580" marT="0" marB="0" anchor="ctr"/>
                </a:tc>
              </a:tr>
              <a:tr h="0">
                <a:tc>
                  <a:txBody>
                    <a:bodyPr/>
                    <a:lstStyle/>
                    <a:p>
                      <a:pPr algn="ctr">
                        <a:lnSpc>
                          <a:spcPct val="150000"/>
                        </a:lnSpc>
                        <a:spcAft>
                          <a:spcPts val="0"/>
                        </a:spcAft>
                        <a:tabLst>
                          <a:tab pos="450215" algn="l"/>
                        </a:tabLst>
                      </a:pPr>
                      <a:r>
                        <a:rPr lang="ru-RU" sz="1400">
                          <a:effectLst/>
                        </a:rPr>
                        <a:t>Генерация сетки</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a:effectLst/>
                        </a:rPr>
                        <a:t>2с</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latin typeface="+mn-lt"/>
                          <a:ea typeface="Calibri"/>
                          <a:cs typeface="Times New Roman"/>
                        </a:rPr>
                        <a:t>2с</a:t>
                      </a:r>
                    </a:p>
                  </a:txBody>
                  <a:tcPr marL="68580" marR="68580" marT="0" marB="0" anchor="ctr"/>
                </a:tc>
              </a:tr>
              <a:tr h="0">
                <a:tc>
                  <a:txBody>
                    <a:bodyPr/>
                    <a:lstStyle/>
                    <a:p>
                      <a:pPr algn="ctr">
                        <a:lnSpc>
                          <a:spcPct val="150000"/>
                        </a:lnSpc>
                        <a:spcAft>
                          <a:spcPts val="0"/>
                        </a:spcAft>
                        <a:tabLst>
                          <a:tab pos="450215" algn="l"/>
                        </a:tabLst>
                      </a:pPr>
                      <a:r>
                        <a:rPr lang="ru-RU" sz="1400">
                          <a:effectLst/>
                        </a:rPr>
                        <a:t>Время расчета</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rPr>
                        <a:t>12с</a:t>
                      </a:r>
                      <a:endParaRPr lang="ru-RU"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latin typeface="+mn-lt"/>
                          <a:ea typeface="Calibri"/>
                          <a:cs typeface="Times New Roman"/>
                        </a:rPr>
                        <a:t>10с</a:t>
                      </a:r>
                    </a:p>
                  </a:txBody>
                  <a:tcPr marL="68580" marR="68580" marT="0" marB="0" anchor="ctr"/>
                </a:tc>
              </a:tr>
              <a:tr h="0">
                <a:tc>
                  <a:txBody>
                    <a:bodyPr/>
                    <a:lstStyle/>
                    <a:p>
                      <a:pPr algn="ctr">
                        <a:lnSpc>
                          <a:spcPct val="150000"/>
                        </a:lnSpc>
                        <a:spcAft>
                          <a:spcPts val="0"/>
                        </a:spcAft>
                        <a:tabLst>
                          <a:tab pos="450215" algn="l"/>
                        </a:tabLst>
                      </a:pPr>
                      <a:r>
                        <a:rPr lang="ru-RU" sz="1400">
                          <a:effectLst/>
                        </a:rPr>
                        <a:t>Количество итераций</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a:effectLst/>
                        </a:rPr>
                        <a:t>40</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latin typeface="+mn-lt"/>
                          <a:ea typeface="Calibri"/>
                          <a:cs typeface="Times New Roman"/>
                        </a:rPr>
                        <a:t>40</a:t>
                      </a:r>
                    </a:p>
                  </a:txBody>
                  <a:tcPr marL="68580" marR="68580" marT="0" marB="0" anchor="ctr"/>
                </a:tc>
              </a:tr>
              <a:tr h="0">
                <a:tc>
                  <a:txBody>
                    <a:bodyPr/>
                    <a:lstStyle/>
                    <a:p>
                      <a:pPr algn="ctr">
                        <a:lnSpc>
                          <a:spcPct val="150000"/>
                        </a:lnSpc>
                        <a:spcAft>
                          <a:spcPts val="0"/>
                        </a:spcAft>
                        <a:tabLst>
                          <a:tab pos="450215" algn="l"/>
                        </a:tabLst>
                      </a:pPr>
                      <a:r>
                        <a:rPr lang="ru-RU" sz="1400">
                          <a:effectLst/>
                        </a:rPr>
                        <a:t>Температура элемента</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a:effectLst/>
                        </a:rPr>
                        <a:t>78,3 </a:t>
                      </a:r>
                      <a:r>
                        <a:rPr lang="ru-RU" sz="1400" baseline="30000">
                          <a:effectLst/>
                        </a:rPr>
                        <a:t>0</a:t>
                      </a:r>
                      <a:r>
                        <a:rPr lang="ru-RU" sz="1400">
                          <a:effectLst/>
                        </a:rPr>
                        <a:t>С</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latin typeface="+mn-lt"/>
                          <a:ea typeface="Calibri"/>
                          <a:cs typeface="Times New Roman"/>
                        </a:rPr>
                        <a:t>146,9 </a:t>
                      </a:r>
                      <a:r>
                        <a:rPr lang="ru-RU" sz="1400" baseline="30000" dirty="0">
                          <a:effectLst/>
                          <a:latin typeface="+mn-lt"/>
                          <a:ea typeface="Calibri"/>
                          <a:cs typeface="Times New Roman"/>
                        </a:rPr>
                        <a:t>0</a:t>
                      </a:r>
                      <a:r>
                        <a:rPr lang="ru-RU" sz="1400" dirty="0">
                          <a:effectLst/>
                          <a:latin typeface="+mn-lt"/>
                          <a:ea typeface="Calibri"/>
                          <a:cs typeface="Times New Roman"/>
                        </a:rPr>
                        <a:t>С</a:t>
                      </a:r>
                    </a:p>
                  </a:txBody>
                  <a:tcPr marL="68580" marR="68580" marT="0" marB="0" anchor="ctr"/>
                </a:tc>
              </a:tr>
              <a:tr h="0">
                <a:tc>
                  <a:txBody>
                    <a:bodyPr/>
                    <a:lstStyle/>
                    <a:p>
                      <a:pPr algn="ctr">
                        <a:lnSpc>
                          <a:spcPct val="150000"/>
                        </a:lnSpc>
                        <a:spcAft>
                          <a:spcPts val="0"/>
                        </a:spcAft>
                        <a:tabLst>
                          <a:tab pos="450215" algn="l"/>
                        </a:tabLst>
                      </a:pPr>
                      <a:r>
                        <a:rPr lang="ru-RU" sz="1400">
                          <a:effectLst/>
                        </a:rPr>
                        <a:t>Температура радиатора</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a:effectLst/>
                        </a:rPr>
                        <a:t>77,5 </a:t>
                      </a:r>
                      <a:r>
                        <a:rPr lang="ru-RU" sz="1400" baseline="30000">
                          <a:effectLst/>
                        </a:rPr>
                        <a:t>0</a:t>
                      </a:r>
                      <a:r>
                        <a:rPr lang="ru-RU" sz="1400">
                          <a:effectLst/>
                        </a:rPr>
                        <a:t>С</a:t>
                      </a:r>
                      <a:endParaRPr lang="ru-RU" sz="140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latin typeface="+mn-lt"/>
                          <a:ea typeface="Calibri"/>
                          <a:cs typeface="Times New Roman"/>
                        </a:rPr>
                        <a:t>145,7 </a:t>
                      </a:r>
                      <a:r>
                        <a:rPr lang="ru-RU" sz="1400" baseline="30000" dirty="0">
                          <a:effectLst/>
                          <a:latin typeface="+mn-lt"/>
                          <a:ea typeface="Calibri"/>
                          <a:cs typeface="Times New Roman"/>
                        </a:rPr>
                        <a:t>0</a:t>
                      </a:r>
                      <a:r>
                        <a:rPr lang="ru-RU" sz="1400" dirty="0">
                          <a:effectLst/>
                          <a:latin typeface="+mn-lt"/>
                          <a:ea typeface="Calibri"/>
                          <a:cs typeface="Times New Roman"/>
                        </a:rPr>
                        <a:t>С</a:t>
                      </a:r>
                    </a:p>
                  </a:txBody>
                  <a:tcPr marL="68580" marR="68580" marT="0" marB="0" anchor="ctr"/>
                </a:tc>
              </a:tr>
              <a:tr h="0">
                <a:tc>
                  <a:txBody>
                    <a:bodyPr/>
                    <a:lstStyle/>
                    <a:p>
                      <a:pPr algn="ctr">
                        <a:lnSpc>
                          <a:spcPct val="150000"/>
                        </a:lnSpc>
                        <a:spcAft>
                          <a:spcPts val="0"/>
                        </a:spcAft>
                        <a:tabLst>
                          <a:tab pos="450215" algn="l"/>
                        </a:tabLst>
                      </a:pPr>
                      <a:r>
                        <a:rPr lang="ru-RU" sz="1400" dirty="0">
                          <a:effectLst/>
                        </a:rPr>
                        <a:t>Статус</a:t>
                      </a:r>
                      <a:endParaRPr lang="ru-RU"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rPr>
                        <a:t>Расчет завершен</a:t>
                      </a:r>
                      <a:endParaRPr lang="ru-RU" sz="1400" dirty="0">
                        <a:effectLst/>
                        <a:latin typeface="Times New Roman"/>
                        <a:ea typeface="Calibri"/>
                        <a:cs typeface="Times New Roman"/>
                      </a:endParaRPr>
                    </a:p>
                  </a:txBody>
                  <a:tcPr marL="68580" marR="68580" marT="0" marB="0" anchor="ctr"/>
                </a:tc>
                <a:tc>
                  <a:txBody>
                    <a:bodyPr/>
                    <a:lstStyle/>
                    <a:p>
                      <a:pPr algn="ctr">
                        <a:lnSpc>
                          <a:spcPct val="150000"/>
                        </a:lnSpc>
                        <a:spcAft>
                          <a:spcPts val="0"/>
                        </a:spcAft>
                        <a:tabLst>
                          <a:tab pos="450215" algn="l"/>
                        </a:tabLst>
                      </a:pPr>
                      <a:r>
                        <a:rPr lang="ru-RU" sz="1400" dirty="0">
                          <a:effectLst/>
                          <a:latin typeface="+mn-lt"/>
                          <a:ea typeface="Calibri"/>
                          <a:cs typeface="Times New Roman"/>
                        </a:rPr>
                        <a:t>Расчет завершен</a:t>
                      </a:r>
                    </a:p>
                  </a:txBody>
                  <a:tcPr marL="68580" marR="68580" marT="0" marB="0" anchor="ctr"/>
                </a:tc>
              </a:tr>
            </a:tbl>
          </a:graphicData>
        </a:graphic>
      </p:graphicFrame>
      <p:pic>
        <p:nvPicPr>
          <p:cNvPr id="7" name="Радиатор без.avi">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2867025" y="934764"/>
            <a:ext cx="3124200" cy="2073822"/>
          </a:xfrm>
          <a:prstGeom prst="rect">
            <a:avLst/>
          </a:prstGeom>
        </p:spPr>
      </p:pic>
      <p:pic>
        <p:nvPicPr>
          <p:cNvPr id="8" name="радиатор с.avi">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a:stretch>
            <a:fillRect/>
          </a:stretch>
        </p:blipFill>
        <p:spPr>
          <a:xfrm>
            <a:off x="6069475" y="934764"/>
            <a:ext cx="3074525" cy="1943100"/>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0" y="868089"/>
            <a:ext cx="4305300" cy="3291612"/>
          </a:xfrm>
          <a:prstGeom prst="rect">
            <a:avLst/>
          </a:prstGeom>
        </p:spPr>
      </p:pic>
      <p:pic>
        <p:nvPicPr>
          <p:cNvPr id="10" name="Рисунок 9"/>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305300" y="868089"/>
            <a:ext cx="4838700" cy="3243703"/>
          </a:xfrm>
          <a:prstGeom prst="rect">
            <a:avLst/>
          </a:prstGeom>
        </p:spPr>
      </p:pic>
    </p:spTree>
    <p:extLst>
      <p:ext uri="{BB962C8B-B14F-4D97-AF65-F5344CB8AC3E}">
        <p14:creationId xmlns:p14="http://schemas.microsoft.com/office/powerpoint/2010/main" xmlns="" val="415210335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040" fill="hold"/>
                                        <p:tgtEl>
                                          <p:spTgt spid="7"/>
                                        </p:tgtEl>
                                      </p:cBhvr>
                                    </p:cmd>
                                  </p:childTnLst>
                                </p:cTn>
                              </p:par>
                              <p:par>
                                <p:cTn id="12" presetID="1" presetClass="mediacall" presetSubtype="0" fill="hold" nodeType="withEffect">
                                  <p:stCondLst>
                                    <p:cond delay="0"/>
                                  </p:stCondLst>
                                  <p:childTnLst>
                                    <p:cmd type="call" cmd="playFrom(0.0)">
                                      <p:cBhvr>
                                        <p:cTn id="13" dur="10080" fill="hold"/>
                                        <p:tgtEl>
                                          <p:spTgt spid="8"/>
                                        </p:tgtEl>
                                      </p:cBhvr>
                                    </p:cmd>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22" repeatCount="indefinite" fill="hold" display="0">
                  <p:stCondLst>
                    <p:cond delay="indefinite"/>
                  </p:stCondLst>
                </p:cTn>
                <p:tgtEl>
                  <p:spTgt spid="8"/>
                </p:tgtEl>
              </p:cMediaNode>
            </p:video>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8"/>
                                        </p:tgtEl>
                                      </p:cBhvr>
                                    </p:cmd>
                                  </p:childTnLst>
                                </p:cTn>
                              </p:par>
                            </p:childTnLst>
                          </p:cTn>
                        </p:par>
                      </p:childTnLst>
                    </p:cTn>
                  </p:par>
                </p:childTnLst>
              </p:cTn>
              <p:nextCondLst>
                <p:cond evt="onClick" delay="0">
                  <p:tgtEl>
                    <p:spTgt spid="8"/>
                  </p:tgtEl>
                </p:cond>
              </p:nextCondLst>
            </p:seq>
            <p:video>
              <p:cMediaNode vol="80000" mute="1" showWhenStopped="0">
                <p:cTn id="28" repeatCount="indefinite" fill="hold" display="0">
                  <p:stCondLst>
                    <p:cond delay="indefinite"/>
                  </p:stCondLst>
                </p:cTn>
                <p:tgtEl>
                  <p:spTgt spid="7"/>
                </p:tgtEl>
              </p:cMediaNode>
            </p:video>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Заключение</a:t>
            </a:r>
            <a:endParaRPr lang="ru-RU" dirty="0"/>
          </a:p>
        </p:txBody>
      </p:sp>
      <p:sp>
        <p:nvSpPr>
          <p:cNvPr id="3" name="Объект 2"/>
          <p:cNvSpPr>
            <a:spLocks noGrp="1"/>
          </p:cNvSpPr>
          <p:nvPr>
            <p:ph idx="1"/>
          </p:nvPr>
        </p:nvSpPr>
        <p:spPr/>
        <p:txBody>
          <a:bodyPr/>
          <a:lstStyle/>
          <a:p>
            <a:pPr algn="just"/>
            <a:r>
              <a:rPr lang="ru-RU" dirty="0" smtClean="0"/>
              <a:t>Цель и задачи работы достигнуты</a:t>
            </a:r>
            <a:r>
              <a:rPr lang="ru-RU" dirty="0"/>
              <a:t>;</a:t>
            </a:r>
            <a:endParaRPr lang="ru-RU" dirty="0" smtClean="0"/>
          </a:p>
          <a:p>
            <a:pPr algn="just"/>
            <a:r>
              <a:rPr lang="ru-RU" dirty="0"/>
              <a:t>Разработанная методика и ее алгоритм проверены на работоспособность и могут быть использованы при исследовании тепловых режимов </a:t>
            </a:r>
            <a:r>
              <a:rPr lang="ru-RU" dirty="0" smtClean="0"/>
              <a:t>РЭС.</a:t>
            </a:r>
          </a:p>
          <a:p>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28</a:t>
            </a:fld>
            <a:endParaRPr lang="ru-RU" dirty="0"/>
          </a:p>
        </p:txBody>
      </p:sp>
    </p:spTree>
    <p:extLst>
      <p:ext uri="{BB962C8B-B14F-4D97-AF65-F5344CB8AC3E}">
        <p14:creationId xmlns:p14="http://schemas.microsoft.com/office/powerpoint/2010/main" xmlns="" val="1362750429"/>
      </p:ext>
    </p:extLst>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sz="quarter" idx="10"/>
          </p:nvPr>
        </p:nvSpPr>
        <p:spPr>
          <a:xfrm>
            <a:off x="930275" y="1395413"/>
            <a:ext cx="7766050" cy="2828925"/>
          </a:xfrm>
        </p:spPr>
        <p:txBody>
          <a:bodyPr rtlCol="0"/>
          <a:lstStyle/>
          <a:p>
            <a:pPr algn="ctr" eaLnBrk="1" fontAlgn="auto" hangingPunct="1">
              <a:spcAft>
                <a:spcPts val="0"/>
              </a:spcAft>
              <a:buClr>
                <a:schemeClr val="accent2">
                  <a:lumMod val="75000"/>
                </a:schemeClr>
              </a:buClr>
              <a:defRPr/>
            </a:pPr>
            <a:r>
              <a:rPr lang="ru-RU" sz="4400" dirty="0" smtClean="0">
                <a:solidFill>
                  <a:schemeClr val="tx1">
                    <a:lumMod val="65000"/>
                    <a:lumOff val="35000"/>
                  </a:schemeClr>
                </a:solidFill>
                <a:latin typeface="+mj-lt"/>
                <a:cs typeface="Times New Roman" pitchFamily="18" charset="0"/>
              </a:rPr>
              <a:t>Спасибо за внимание</a:t>
            </a:r>
            <a:endParaRPr lang="ru-RU" sz="4400" dirty="0">
              <a:solidFill>
                <a:schemeClr val="tx1">
                  <a:lumMod val="65000"/>
                  <a:lumOff val="35000"/>
                </a:schemeClr>
              </a:solidFill>
              <a:latin typeface="+mj-lt"/>
              <a:cs typeface="Times New Roman" pitchFamily="18" charset="0"/>
            </a:endParaRPr>
          </a:p>
        </p:txBody>
      </p:sp>
      <p:pic>
        <p:nvPicPr>
          <p:cNvPr id="33795"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50013" y="6180138"/>
            <a:ext cx="24892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142170" y="3827463"/>
            <a:ext cx="248786" cy="369332"/>
          </a:xfrm>
          <a:prstGeom prst="rect">
            <a:avLst/>
          </a:prstGeom>
          <a:noFill/>
        </p:spPr>
        <p:txBody>
          <a:bodyPr wrap="none" rtlCol="0">
            <a:spAutoFit/>
          </a:bodyPr>
          <a:lstStyle/>
          <a:p>
            <a:pPr algn="ctr"/>
            <a:r>
              <a:rPr lang="ru-RU" dirty="0" smtClean="0"/>
              <a:t> </a:t>
            </a:r>
            <a:endParaRPr lang="ru-RU" u="sng" dirty="0">
              <a:solidFill>
                <a:srgbClr val="0070C0"/>
              </a:solidFill>
            </a:endParaRPr>
          </a:p>
        </p:txBody>
      </p:sp>
    </p:spTree>
    <p:extLst>
      <p:ext uri="{BB962C8B-B14F-4D97-AF65-F5344CB8AC3E}">
        <p14:creationId xmlns:p14="http://schemas.microsoft.com/office/powerpoint/2010/main" xmlns="" val="197538352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Введение</a:t>
            </a:r>
            <a:endParaRPr lang="ru-RU" dirty="0"/>
          </a:p>
        </p:txBody>
      </p:sp>
      <p:sp>
        <p:nvSpPr>
          <p:cNvPr id="3" name="Объект 2"/>
          <p:cNvSpPr>
            <a:spLocks noGrp="1"/>
          </p:cNvSpPr>
          <p:nvPr>
            <p:ph idx="1"/>
          </p:nvPr>
        </p:nvSpPr>
        <p:spPr/>
        <p:txBody>
          <a:bodyPr/>
          <a:lstStyle/>
          <a:p>
            <a:pPr marL="0" indent="0" algn="just">
              <a:buNone/>
            </a:pPr>
            <a:r>
              <a:rPr lang="ru-RU" dirty="0"/>
              <a:t>Основной тенденцией развития микроэлектроники является повышение степени интеграции </a:t>
            </a:r>
            <a:r>
              <a:rPr lang="ru-RU" dirty="0" smtClean="0"/>
              <a:t>микросхем. При проектировании РЭС появляются следующие проблемы:</a:t>
            </a:r>
          </a:p>
          <a:p>
            <a:r>
              <a:rPr lang="ru-RU" i="1" dirty="0" smtClean="0"/>
              <a:t>Увеличение степени интеграции микросхем</a:t>
            </a:r>
          </a:p>
          <a:p>
            <a:r>
              <a:rPr lang="ru-RU" i="1" dirty="0" smtClean="0"/>
              <a:t>Проблема теплоотвода</a:t>
            </a:r>
          </a:p>
          <a:p>
            <a:pPr marL="0" indent="0" algn="just">
              <a:buNone/>
            </a:pPr>
            <a:r>
              <a:rPr lang="ru-RU" dirty="0"/>
              <a:t>Из-за повышенной сложности расчет теплового режима современных радиоэлектронных устройств становится чрезвычайно трудоемкой задачей, которая не может быть решена без применения САПР. Универсальность, являясь преимуществом </a:t>
            </a:r>
            <a:r>
              <a:rPr lang="ru-RU" dirty="0" smtClean="0"/>
              <a:t>САПР</a:t>
            </a:r>
            <a:r>
              <a:rPr lang="ru-RU" dirty="0"/>
              <a:t>, создает сложности в их применении к решению конкретных инженерных задач и ведет к неоправданно высокой трудоемкости подготовки данных и затратам машинного времени.</a:t>
            </a:r>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3</a:t>
            </a:fld>
            <a:endParaRPr lang="ru-RU" dirty="0"/>
          </a:p>
        </p:txBody>
      </p:sp>
    </p:spTree>
    <p:extLst>
      <p:ext uri="{BB962C8B-B14F-4D97-AF65-F5344CB8AC3E}">
        <p14:creationId xmlns:p14="http://schemas.microsoft.com/office/powerpoint/2010/main" xmlns="" val="22890099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Анализ состояния проблемы</a:t>
            </a:r>
            <a:endParaRPr lang="ru-RU" dirty="0"/>
          </a:p>
        </p:txBody>
      </p:sp>
      <p:sp>
        <p:nvSpPr>
          <p:cNvPr id="3" name="Объект 2"/>
          <p:cNvSpPr>
            <a:spLocks noGrp="1"/>
          </p:cNvSpPr>
          <p:nvPr>
            <p:ph idx="1"/>
          </p:nvPr>
        </p:nvSpPr>
        <p:spPr/>
        <p:txBody>
          <a:bodyPr/>
          <a:lstStyle/>
          <a:p>
            <a:pPr marL="0" indent="0" algn="just">
              <a:buNone/>
            </a:pPr>
            <a:r>
              <a:rPr lang="ru-RU" dirty="0" smtClean="0"/>
              <a:t>В настоящее время тепловые расчеты на основе упрощенных моделей вытесняются моделированием тепловых процессов с помощью САПР различного уровня, такой подход позволяет получить более точные результаты за счет учета большего количества факторов и использования более сложной </a:t>
            </a:r>
            <a:r>
              <a:rPr lang="ru-RU" dirty="0"/>
              <a:t>математической модели. Компьютерная симуляция процессов, протекающих в устройстве, позволяет снизить количество испытаний изделия и позволяет проанализировать его параметры на ранних этапах </a:t>
            </a:r>
            <a:r>
              <a:rPr lang="ru-RU" dirty="0" smtClean="0"/>
              <a:t>проектирования. </a:t>
            </a:r>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4</a:t>
            </a:fld>
            <a:endParaRPr lang="ru-RU" dirty="0"/>
          </a:p>
        </p:txBody>
      </p:sp>
    </p:spTree>
    <p:extLst>
      <p:ext uri="{BB962C8B-B14F-4D97-AF65-F5344CB8AC3E}">
        <p14:creationId xmlns:p14="http://schemas.microsoft.com/office/powerpoint/2010/main" xmlns="" val="167320545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Анализ состояния проблемы</a:t>
            </a:r>
            <a:endParaRPr lang="ru-RU" dirty="0"/>
          </a:p>
        </p:txBody>
      </p:sp>
      <p:sp>
        <p:nvSpPr>
          <p:cNvPr id="3" name="Объект 2"/>
          <p:cNvSpPr>
            <a:spLocks noGrp="1"/>
          </p:cNvSpPr>
          <p:nvPr>
            <p:ph idx="1"/>
          </p:nvPr>
        </p:nvSpPr>
        <p:spPr/>
        <p:txBody>
          <a:bodyPr/>
          <a:lstStyle/>
          <a:p>
            <a:pPr marL="0" indent="0" algn="just">
              <a:buNone/>
            </a:pPr>
            <a:r>
              <a:rPr lang="ru-RU" dirty="0" smtClean="0"/>
              <a:t>Проблемы, возникающие при моделировании физических процессов с использованием САПР:</a:t>
            </a:r>
          </a:p>
          <a:p>
            <a:pPr algn="just"/>
            <a:r>
              <a:rPr lang="ru-RU" dirty="0" smtClean="0"/>
              <a:t>Построение правильной геометрической модели</a:t>
            </a:r>
          </a:p>
          <a:p>
            <a:pPr algn="just"/>
            <a:r>
              <a:rPr lang="ru-RU" dirty="0" smtClean="0"/>
              <a:t>Задание граничных и начальных условий</a:t>
            </a:r>
          </a:p>
          <a:p>
            <a:pPr algn="just"/>
            <a:r>
              <a:rPr lang="ru-RU" dirty="0" smtClean="0"/>
              <a:t>Вывод результатов исследования</a:t>
            </a:r>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5</a:t>
            </a:fld>
            <a:endParaRPr lang="ru-RU" dirty="0"/>
          </a:p>
        </p:txBody>
      </p:sp>
    </p:spTree>
    <p:extLst>
      <p:ext uri="{BB962C8B-B14F-4D97-AF65-F5344CB8AC3E}">
        <p14:creationId xmlns:p14="http://schemas.microsoft.com/office/powerpoint/2010/main" xmlns="" val="50923267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Анализ состояния проблемы</a:t>
            </a:r>
            <a:endParaRPr lang="ru-RU" dirty="0"/>
          </a:p>
        </p:txBody>
      </p:sp>
      <p:sp>
        <p:nvSpPr>
          <p:cNvPr id="3" name="Объект 2"/>
          <p:cNvSpPr>
            <a:spLocks noGrp="1"/>
          </p:cNvSpPr>
          <p:nvPr>
            <p:ph idx="1"/>
          </p:nvPr>
        </p:nvSpPr>
        <p:spPr/>
        <p:txBody>
          <a:bodyPr/>
          <a:lstStyle/>
          <a:p>
            <a:pPr marL="0" indent="0">
              <a:buNone/>
            </a:pPr>
            <a:r>
              <a:rPr lang="ru-RU" dirty="0" smtClean="0"/>
              <a:t>Этапы анализа устройства с использованием САПР:</a:t>
            </a:r>
          </a:p>
          <a:p>
            <a:pPr algn="just"/>
            <a:r>
              <a:rPr lang="ru-RU" b="1" dirty="0" smtClean="0"/>
              <a:t>Этап создания геометрической модели устройства и задания материалов, из которых состоят элементы этого устройства;</a:t>
            </a:r>
          </a:p>
          <a:p>
            <a:pPr algn="just"/>
            <a:r>
              <a:rPr lang="ru-RU" dirty="0" smtClean="0"/>
              <a:t>Этап определения граничных и начальных условий;</a:t>
            </a:r>
          </a:p>
          <a:p>
            <a:pPr algn="just"/>
            <a:r>
              <a:rPr lang="ru-RU" dirty="0" smtClean="0"/>
              <a:t>Этап выполнения расчета и анализа результатов;</a:t>
            </a:r>
          </a:p>
          <a:p>
            <a:pPr algn="just"/>
            <a:r>
              <a:rPr lang="ru-RU" dirty="0" smtClean="0"/>
              <a:t>Этап создания отчета о полученных результатах.</a:t>
            </a:r>
          </a:p>
          <a:p>
            <a:endParaRPr lang="ru-RU" dirty="0" smtClean="0"/>
          </a:p>
          <a:p>
            <a:pPr marL="0" indent="0">
              <a:buNone/>
            </a:pPr>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6</a:t>
            </a:fld>
            <a:endParaRPr lang="ru-RU" dirty="0"/>
          </a:p>
        </p:txBody>
      </p:sp>
    </p:spTree>
    <p:extLst>
      <p:ext uri="{BB962C8B-B14F-4D97-AF65-F5344CB8AC3E}">
        <p14:creationId xmlns:p14="http://schemas.microsoft.com/office/powerpoint/2010/main" xmlns="" val="12690768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a:t>Анализ состояния </a:t>
            </a:r>
            <a:r>
              <a:rPr lang="ru-RU" dirty="0" smtClean="0"/>
              <a:t>проблемы</a:t>
            </a:r>
            <a:br>
              <a:rPr lang="ru-RU" dirty="0" smtClean="0"/>
            </a:br>
            <a:r>
              <a:rPr lang="ru-RU" dirty="0" smtClean="0"/>
              <a:t>Тетраэдральная сетка конечных элементов.</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057400" y="1196181"/>
            <a:ext cx="4695825" cy="4396581"/>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7</a:t>
            </a:fld>
            <a:endParaRPr lang="ru-RU" dirty="0"/>
          </a:p>
        </p:txBody>
      </p:sp>
    </p:spTree>
    <p:extLst>
      <p:ext uri="{BB962C8B-B14F-4D97-AF65-F5344CB8AC3E}">
        <p14:creationId xmlns:p14="http://schemas.microsoft.com/office/powerpoint/2010/main" xmlns="" val="141935309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Анализ состояния проблемы</a:t>
            </a:r>
            <a:endParaRPr lang="ru-RU" dirty="0"/>
          </a:p>
        </p:txBody>
      </p:sp>
      <p:sp>
        <p:nvSpPr>
          <p:cNvPr id="3" name="Объект 2"/>
          <p:cNvSpPr>
            <a:spLocks noGrp="1"/>
          </p:cNvSpPr>
          <p:nvPr>
            <p:ph idx="1"/>
          </p:nvPr>
        </p:nvSpPr>
        <p:spPr/>
        <p:txBody>
          <a:bodyPr/>
          <a:lstStyle/>
          <a:p>
            <a:pPr marL="0" indent="0">
              <a:buNone/>
            </a:pPr>
            <a:r>
              <a:rPr lang="ru-RU" dirty="0" smtClean="0"/>
              <a:t>Этапы анализа устройства с использованием САПР:</a:t>
            </a:r>
          </a:p>
          <a:p>
            <a:pPr algn="just"/>
            <a:r>
              <a:rPr lang="ru-RU" dirty="0" smtClean="0"/>
              <a:t>Этап создания геометрической модели устройства и задания материалов, из которых состоят элементы этого устройства;</a:t>
            </a:r>
          </a:p>
          <a:p>
            <a:pPr algn="just"/>
            <a:r>
              <a:rPr lang="ru-RU" b="1" dirty="0" smtClean="0"/>
              <a:t>Этап определения граничных и начальных условий;</a:t>
            </a:r>
          </a:p>
          <a:p>
            <a:pPr algn="just"/>
            <a:r>
              <a:rPr lang="ru-RU" dirty="0" smtClean="0"/>
              <a:t>Этап выполнения расчета и анализа результатов;</a:t>
            </a:r>
          </a:p>
          <a:p>
            <a:pPr algn="just"/>
            <a:r>
              <a:rPr lang="ru-RU" dirty="0" smtClean="0"/>
              <a:t>Этап создания отчета о полученных результатах.</a:t>
            </a:r>
          </a:p>
          <a:p>
            <a:endParaRPr lang="ru-RU" dirty="0" smtClean="0"/>
          </a:p>
          <a:p>
            <a:pPr marL="0" indent="0">
              <a:buNone/>
            </a:pPr>
            <a:endParaRPr lang="ru-RU" dirty="0"/>
          </a:p>
        </p:txBody>
      </p:sp>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8</a:t>
            </a:fld>
            <a:endParaRPr lang="ru-RU" dirty="0"/>
          </a:p>
        </p:txBody>
      </p:sp>
    </p:spTree>
    <p:extLst>
      <p:ext uri="{BB962C8B-B14F-4D97-AF65-F5344CB8AC3E}">
        <p14:creationId xmlns:p14="http://schemas.microsoft.com/office/powerpoint/2010/main" xmlns="" val="11259670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Анализ состояния проблемы</a:t>
            </a:r>
            <a:br>
              <a:rPr lang="ru-RU" dirty="0" smtClean="0"/>
            </a:br>
            <a:r>
              <a:rPr lang="ru-RU" sz="2200" dirty="0" smtClean="0"/>
              <a:t>Модель с заданными начальными и граничными условиями</a:t>
            </a:r>
            <a:endParaRPr lang="ru-RU" sz="2200"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2781339" y="1076324"/>
            <a:ext cx="3800436" cy="5037265"/>
          </a:xfrm>
        </p:spPr>
      </p:pic>
      <p:sp>
        <p:nvSpPr>
          <p:cNvPr id="4" name="Номер слайда 3"/>
          <p:cNvSpPr>
            <a:spLocks noGrp="1"/>
          </p:cNvSpPr>
          <p:nvPr>
            <p:ph type="sldNum" sz="quarter" idx="10"/>
          </p:nvPr>
        </p:nvSpPr>
        <p:spPr/>
        <p:txBody>
          <a:bodyPr/>
          <a:lstStyle/>
          <a:p>
            <a:pPr>
              <a:defRPr/>
            </a:pPr>
            <a:fld id="{1998949D-48AC-4E66-8052-5F516AA29B2A}" type="slidenum">
              <a:rPr lang="ru-RU" smtClean="0"/>
              <a:pPr>
                <a:defRPr/>
              </a:pPr>
              <a:t>9</a:t>
            </a:fld>
            <a:endParaRPr lang="ru-RU" dirty="0"/>
          </a:p>
        </p:txBody>
      </p:sp>
    </p:spTree>
    <p:extLst>
      <p:ext uri="{BB962C8B-B14F-4D97-AF65-F5344CB8AC3E}">
        <p14:creationId xmlns:p14="http://schemas.microsoft.com/office/powerpoint/2010/main" xmlns="" val="20536200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1724</TotalTime>
  <Words>1400</Words>
  <Application>Microsoft Office PowerPoint</Application>
  <PresentationFormat>Экран (4:3)</PresentationFormat>
  <Paragraphs>231</Paragraphs>
  <Slides>29</Slides>
  <Notes>0</Notes>
  <HiddenSlides>0</HiddenSlides>
  <MMClips>4</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Тема Office</vt:lpstr>
      <vt:lpstr>Слайд 1</vt:lpstr>
      <vt:lpstr>Исходные данные Цель и задача исследования</vt:lpstr>
      <vt:lpstr>Введение</vt:lpstr>
      <vt:lpstr>Анализ состояния проблемы</vt:lpstr>
      <vt:lpstr>Анализ состояния проблемы</vt:lpstr>
      <vt:lpstr>Анализ состояния проблемы</vt:lpstr>
      <vt:lpstr>Анализ состояния проблемы Тетраэдральная сетка конечных элементов.</vt:lpstr>
      <vt:lpstr>Анализ состояния проблемы</vt:lpstr>
      <vt:lpstr>Анализ состояния проблемы Модель с заданными начальными и граничными условиями</vt:lpstr>
      <vt:lpstr>Анализ состояния проблемы</vt:lpstr>
      <vt:lpstr>Анализ состояния проблемы Визуализация результатов расчета</vt:lpstr>
      <vt:lpstr>Анализ состояния проблемы</vt:lpstr>
      <vt:lpstr>Анализ состояния проблемы Итоги</vt:lpstr>
      <vt:lpstr>Элементы теории теплообмена</vt:lpstr>
      <vt:lpstr>Метод конечных элементов</vt:lpstr>
      <vt:lpstr>Методика исследования тепловых режимов с помощью САПР Создание проекта</vt:lpstr>
      <vt:lpstr>Методика исследования тепловых режимов с помощью САПР Описание входных параметров и запуск расчета</vt:lpstr>
      <vt:lpstr>Методика исследования тепловых режимов с помощью САПР Визуализация результатов</vt:lpstr>
      <vt:lpstr>Примеры визуализации</vt:lpstr>
      <vt:lpstr>Примеры визуализации</vt:lpstr>
      <vt:lpstr>Выбор разрешения задачи</vt:lpstr>
      <vt:lpstr>Требования и рекомендации</vt:lpstr>
      <vt:lpstr>Требования и рекомендации</vt:lpstr>
      <vt:lpstr>Требования и рекомендации</vt:lpstr>
      <vt:lpstr>Примеры применения методики</vt:lpstr>
      <vt:lpstr>Примеры применения методики</vt:lpstr>
      <vt:lpstr>Примеры применения методики</vt:lpstr>
      <vt:lpstr>Заключение</vt:lpstr>
      <vt:lpstr>Слайд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Wolf</dc:creator>
  <cp:lastModifiedBy>gut</cp:lastModifiedBy>
  <cp:revision>149</cp:revision>
  <dcterms:created xsi:type="dcterms:W3CDTF">2010-06-18T09:27:04Z</dcterms:created>
  <dcterms:modified xsi:type="dcterms:W3CDTF">2017-04-17T00:06:01Z</dcterms:modified>
</cp:coreProperties>
</file>